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263" r:id="rId4"/>
    <p:sldId id="386" r:id="rId5"/>
    <p:sldId id="331" r:id="rId6"/>
    <p:sldId id="332" r:id="rId7"/>
    <p:sldId id="355" r:id="rId8"/>
    <p:sldId id="342" r:id="rId9"/>
    <p:sldId id="338" r:id="rId10"/>
    <p:sldId id="340" r:id="rId11"/>
    <p:sldId id="381" r:id="rId12"/>
    <p:sldId id="377" r:id="rId13"/>
    <p:sldId id="345" r:id="rId14"/>
    <p:sldId id="334" r:id="rId15"/>
    <p:sldId id="333" r:id="rId16"/>
    <p:sldId id="387" r:id="rId17"/>
    <p:sldId id="341" r:id="rId18"/>
    <p:sldId id="335" r:id="rId19"/>
    <p:sldId id="336" r:id="rId20"/>
    <p:sldId id="374" r:id="rId21"/>
    <p:sldId id="352" r:id="rId22"/>
    <p:sldId id="354" r:id="rId23"/>
    <p:sldId id="337" r:id="rId24"/>
    <p:sldId id="375" r:id="rId25"/>
    <p:sldId id="383" r:id="rId26"/>
    <p:sldId id="378" r:id="rId27"/>
    <p:sldId id="343" r:id="rId28"/>
    <p:sldId id="346" r:id="rId29"/>
    <p:sldId id="347" r:id="rId30"/>
    <p:sldId id="385" r:id="rId31"/>
    <p:sldId id="379" r:id="rId32"/>
    <p:sldId id="365" r:id="rId33"/>
    <p:sldId id="380" r:id="rId34"/>
    <p:sldId id="357" r:id="rId35"/>
    <p:sldId id="382" r:id="rId36"/>
    <p:sldId id="356" r:id="rId37"/>
    <p:sldId id="361" r:id="rId38"/>
    <p:sldId id="364" r:id="rId39"/>
    <p:sldId id="360" r:id="rId40"/>
    <p:sldId id="367" r:id="rId41"/>
    <p:sldId id="370" r:id="rId42"/>
    <p:sldId id="371" r:id="rId43"/>
    <p:sldId id="372" r:id="rId44"/>
    <p:sldId id="359" r:id="rId45"/>
    <p:sldId id="373" r:id="rId46"/>
    <p:sldId id="358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jN2mehRNgxIPN7nZ03pax5nmsf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3" autoAdjust="0"/>
    <p:restoredTop sz="85159"/>
  </p:normalViewPr>
  <p:slideViewPr>
    <p:cSldViewPr snapToGrid="0" snapToObjects="1">
      <p:cViewPr varScale="1">
        <p:scale>
          <a:sx n="91" d="100"/>
          <a:sy n="91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4018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4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17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94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43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111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56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762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71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7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930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359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0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83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5125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187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645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89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40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582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1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945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703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502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219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02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980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17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013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08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42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608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335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4011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613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90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20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675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31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4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36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82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32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40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72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blo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account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ngo/djang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1"/>
                </a:solidFill>
              </a:rPr>
              <a:t>김범진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4669536" y="3607351"/>
            <a:ext cx="29194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A5A5A5"/>
                </a:solidFill>
              </a:rPr>
              <a:t>Django </a:t>
            </a:r>
            <a:r>
              <a:rPr lang="ko-KR" altLang="en-US" sz="2400" b="1" dirty="0">
                <a:solidFill>
                  <a:srgbClr val="A5A5A5"/>
                </a:solidFill>
              </a:rPr>
              <a:t>복습 </a:t>
            </a:r>
            <a:r>
              <a:rPr lang="en-US" altLang="ko-KR" sz="2400" b="1" dirty="0">
                <a:solidFill>
                  <a:srgbClr val="A5A5A5"/>
                </a:solidFill>
              </a:rPr>
              <a:t>&amp;</a:t>
            </a:r>
            <a:r>
              <a:rPr lang="ko-KR" altLang="en-US" sz="2400" b="1" dirty="0">
                <a:solidFill>
                  <a:srgbClr val="A5A5A5"/>
                </a:solidFill>
              </a:rPr>
              <a:t> 심화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8229600" y="3237978"/>
            <a:ext cx="354511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US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번째 </a:t>
            </a:r>
            <a:r>
              <a:rPr lang="en-US" sz="4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세션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CC3095-FEC7-0345-B611-EFE88A99E4E9}"/>
              </a:ext>
            </a:extLst>
          </p:cNvPr>
          <p:cNvSpPr/>
          <p:nvPr/>
        </p:nvSpPr>
        <p:spPr>
          <a:xfrm>
            <a:off x="2996581" y="1333673"/>
            <a:ext cx="97993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루트 디렉터리</a:t>
            </a:r>
            <a:r>
              <a:rPr lang="en-US" altLang="ko-KR" dirty="0"/>
              <a:t>.</a:t>
            </a:r>
            <a:r>
              <a:rPr lang="ko-KR" altLang="en-US" dirty="0"/>
              <a:t> 프로젝트 관련 디렉터리를 모아주는 역할</a:t>
            </a:r>
            <a:r>
              <a:rPr lang="en-US" altLang="ko-KR" dirty="0"/>
              <a:t>. </a:t>
            </a:r>
            <a:r>
              <a:rPr lang="ko-KR" altLang="en-US" dirty="0"/>
              <a:t>특별한 의미 없다</a:t>
            </a:r>
            <a:r>
              <a:rPr lang="en-US" altLang="ko-KR" dirty="0"/>
              <a:t>. (</a:t>
            </a:r>
            <a:r>
              <a:rPr lang="ko-KR" altLang="en-US" dirty="0"/>
              <a:t>이름 변경 가능</a:t>
            </a:r>
            <a:r>
              <a:rPr lang="en-US" altLang="ko-KR" dirty="0"/>
              <a:t>)</a:t>
            </a:r>
          </a:p>
          <a:p>
            <a:endParaRPr lang="en" altLang="ko-KR" dirty="0"/>
          </a:p>
          <a:p>
            <a:r>
              <a:rPr lang="ko-KR" altLang="en-US" dirty="0"/>
              <a:t>사이트 관리를 도와주는 스크립트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커맨드라인</a:t>
            </a:r>
            <a:r>
              <a:rPr lang="ko-KR" altLang="en-US" dirty="0"/>
              <a:t> 유틸리티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디렉터리</a:t>
            </a:r>
            <a:r>
              <a:rPr lang="en-US" altLang="ko-KR" dirty="0"/>
              <a:t>. </a:t>
            </a:r>
            <a:r>
              <a:rPr lang="ko-KR" altLang="en-US" dirty="0"/>
              <a:t>프로젝트와 관련된 실제 </a:t>
            </a:r>
            <a:r>
              <a:rPr lang="ko-KR" altLang="en-US" dirty="0" err="1"/>
              <a:t>파이썬</a:t>
            </a:r>
            <a:r>
              <a:rPr lang="ko-KR" altLang="en-US" dirty="0"/>
              <a:t> 파일들이 있는 디렉터리</a:t>
            </a:r>
            <a:r>
              <a:rPr lang="en-US" altLang="ko-KR" dirty="0"/>
              <a:t>. (</a:t>
            </a:r>
            <a:r>
              <a:rPr lang="ko-KR" altLang="en-US" dirty="0"/>
              <a:t>이름 변경 제약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파이썬</a:t>
            </a:r>
            <a:r>
              <a:rPr lang="ko-KR" altLang="en-US" dirty="0"/>
              <a:t> 디렉터리를 패키지처럼 사용할 수 있게 도와준다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 사이트에 대한 여러 설정들을 모아놓은 파일</a:t>
            </a:r>
            <a:r>
              <a:rPr lang="en-US" altLang="ko-KR" dirty="0"/>
              <a:t>.</a:t>
            </a:r>
            <a:r>
              <a:rPr lang="ko-KR" altLang="en-US" dirty="0"/>
              <a:t> 어플리케이션</a:t>
            </a:r>
            <a:r>
              <a:rPr lang="en-US" altLang="ko-KR" dirty="0"/>
              <a:t>, </a:t>
            </a:r>
            <a:r>
              <a:rPr lang="ko-KR" altLang="en-US" dirty="0"/>
              <a:t>정적 파일</a:t>
            </a:r>
            <a:r>
              <a:rPr lang="en-US" altLang="ko-KR" dirty="0"/>
              <a:t>, </a:t>
            </a:r>
            <a:r>
              <a:rPr lang="ko-KR" altLang="en-US" dirty="0"/>
              <a:t>데이터베이스 등의 설정이 가능하다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en" altLang="ko-KR" dirty="0" err="1"/>
              <a:t>url</a:t>
            </a:r>
            <a:r>
              <a:rPr lang="ko-KR" altLang="en-US" dirty="0"/>
              <a:t>과 </a:t>
            </a:r>
            <a:r>
              <a:rPr lang="en" altLang="ko-KR" dirty="0"/>
              <a:t>view</a:t>
            </a:r>
            <a:r>
              <a:rPr lang="ko-KR" altLang="en-US" dirty="0"/>
              <a:t>들을 연결한다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Web Server Gateway Interface.</a:t>
            </a:r>
            <a:r>
              <a:rPr lang="ko-KR" altLang="en-US" dirty="0"/>
              <a:t> </a:t>
            </a:r>
            <a:r>
              <a:rPr lang="en-US" altLang="ko-KR" dirty="0"/>
              <a:t>Web Server</a:t>
            </a:r>
            <a:r>
              <a:rPr lang="ko-KR" altLang="en-US" dirty="0"/>
              <a:t>와 </a:t>
            </a:r>
            <a:r>
              <a:rPr lang="en-US" altLang="ko-KR" dirty="0" err="1"/>
              <a:t>django</a:t>
            </a:r>
            <a:r>
              <a:rPr lang="ko-KR" altLang="en-US" dirty="0" err="1"/>
              <a:t>를</a:t>
            </a:r>
            <a:r>
              <a:rPr lang="ko-KR" altLang="en-US" dirty="0"/>
              <a:t> 연결한다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Asynchronous Server Gateway Interface.</a:t>
            </a:r>
            <a:r>
              <a:rPr lang="ko-KR" altLang="en-US" dirty="0"/>
              <a:t> </a:t>
            </a:r>
            <a:r>
              <a:rPr lang="en-US" altLang="ko-KR" dirty="0" err="1"/>
              <a:t>wsgi</a:t>
            </a:r>
            <a:r>
              <a:rPr lang="ko-KR" altLang="en-US" dirty="0"/>
              <a:t>의 상위호환으로</a:t>
            </a:r>
            <a:r>
              <a:rPr lang="en-US" altLang="ko-KR" dirty="0"/>
              <a:t>,</a:t>
            </a:r>
            <a:r>
              <a:rPr lang="ko-KR" altLang="en-US" dirty="0"/>
              <a:t> 비동기적 처리까지 가능하다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99B606-2553-454F-90F5-8428B3159D67}"/>
              </a:ext>
            </a:extLst>
          </p:cNvPr>
          <p:cNvSpPr txBox="1"/>
          <p:nvPr/>
        </p:nvSpPr>
        <p:spPr>
          <a:xfrm>
            <a:off x="584056" y="1939400"/>
            <a:ext cx="2314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dirty="0"/>
              <a:t>project/ </a:t>
            </a:r>
          </a:p>
          <a:p>
            <a:r>
              <a:rPr lang="en" altLang="ko-KR" dirty="0"/>
              <a:t>    </a:t>
            </a:r>
            <a:r>
              <a:rPr lang="en" altLang="ko-KR" dirty="0" err="1"/>
              <a:t>manage.py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project/ </a:t>
            </a:r>
          </a:p>
          <a:p>
            <a:r>
              <a:rPr lang="en" altLang="ko-KR" dirty="0"/>
              <a:t>        __</a:t>
            </a:r>
            <a:r>
              <a:rPr lang="en" altLang="ko-KR" dirty="0" err="1"/>
              <a:t>init</a:t>
            </a:r>
            <a:r>
              <a:rPr lang="en" altLang="ko-KR" dirty="0"/>
              <a:t>__.</a:t>
            </a:r>
            <a:r>
              <a:rPr lang="en" altLang="ko-KR" dirty="0" err="1"/>
              <a:t>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settings.py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urls.py</a:t>
            </a:r>
            <a:r>
              <a:rPr lang="en" altLang="ko-KR" dirty="0"/>
              <a:t> </a:t>
            </a:r>
          </a:p>
          <a:p>
            <a:r>
              <a:rPr lang="en" altLang="ko-KR" dirty="0"/>
              <a:t>        </a:t>
            </a:r>
            <a:r>
              <a:rPr lang="en" altLang="ko-KR" dirty="0" err="1"/>
              <a:t>wsgi.py</a:t>
            </a:r>
            <a:endParaRPr lang="en" altLang="ko-KR" dirty="0"/>
          </a:p>
          <a:p>
            <a:r>
              <a:rPr lang="en" altLang="ko-KR" dirty="0"/>
              <a:t>        </a:t>
            </a:r>
            <a:r>
              <a:rPr lang="en" altLang="ko-KR" dirty="0" err="1"/>
              <a:t>asgi.py</a:t>
            </a:r>
            <a:r>
              <a:rPr lang="en" altLang="ko-KR" dirty="0"/>
              <a:t> 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3B88F40C-2AE2-DD49-A548-CA64BFA15B6A}"/>
              </a:ext>
            </a:extLst>
          </p:cNvPr>
          <p:cNvCxnSpPr/>
          <p:nvPr/>
        </p:nvCxnSpPr>
        <p:spPr>
          <a:xfrm flipV="1">
            <a:off x="1395663" y="1528011"/>
            <a:ext cx="1600918" cy="5534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67C273-54D7-4842-B4AB-E2D00564703C}"/>
              </a:ext>
            </a:extLst>
          </p:cNvPr>
          <p:cNvCxnSpPr>
            <a:cxnSpLocks/>
          </p:cNvCxnSpPr>
          <p:nvPr/>
        </p:nvCxnSpPr>
        <p:spPr>
          <a:xfrm flipV="1">
            <a:off x="1876926" y="1939401"/>
            <a:ext cx="1119655" cy="384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CD1A547-8A96-3B46-A4FB-1F5B5B641B48}"/>
              </a:ext>
            </a:extLst>
          </p:cNvPr>
          <p:cNvCxnSpPr>
            <a:cxnSpLocks/>
          </p:cNvCxnSpPr>
          <p:nvPr/>
        </p:nvCxnSpPr>
        <p:spPr>
          <a:xfrm flipV="1">
            <a:off x="1647077" y="2286002"/>
            <a:ext cx="1447454" cy="244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1ABD293-9788-FF4A-B2B7-B9EB7BF1B08E}"/>
              </a:ext>
            </a:extLst>
          </p:cNvPr>
          <p:cNvCxnSpPr>
            <a:cxnSpLocks/>
          </p:cNvCxnSpPr>
          <p:nvPr/>
        </p:nvCxnSpPr>
        <p:spPr>
          <a:xfrm>
            <a:off x="2098172" y="2772425"/>
            <a:ext cx="8984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E8DBF7F-664B-5244-ACB7-540627EE5370}"/>
              </a:ext>
            </a:extLst>
          </p:cNvPr>
          <p:cNvCxnSpPr>
            <a:cxnSpLocks/>
          </p:cNvCxnSpPr>
          <p:nvPr/>
        </p:nvCxnSpPr>
        <p:spPr>
          <a:xfrm>
            <a:off x="2086858" y="2981516"/>
            <a:ext cx="909723" cy="1284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6CEE424-3C11-0648-8FE8-24610889F81C}"/>
              </a:ext>
            </a:extLst>
          </p:cNvPr>
          <p:cNvCxnSpPr>
            <a:cxnSpLocks/>
          </p:cNvCxnSpPr>
          <p:nvPr/>
        </p:nvCxnSpPr>
        <p:spPr>
          <a:xfrm>
            <a:off x="1657532" y="3209340"/>
            <a:ext cx="1339049" cy="372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DC8A7D2-9F0F-3E4E-809C-3BC89002C75C}"/>
              </a:ext>
            </a:extLst>
          </p:cNvPr>
          <p:cNvCxnSpPr>
            <a:cxnSpLocks/>
          </p:cNvCxnSpPr>
          <p:nvPr/>
        </p:nvCxnSpPr>
        <p:spPr>
          <a:xfrm>
            <a:off x="1742061" y="3400793"/>
            <a:ext cx="1254520" cy="615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C1B1E65F-CCC9-5E43-98DF-313B0BC41E63}"/>
              </a:ext>
            </a:extLst>
          </p:cNvPr>
          <p:cNvCxnSpPr>
            <a:cxnSpLocks/>
          </p:cNvCxnSpPr>
          <p:nvPr/>
        </p:nvCxnSpPr>
        <p:spPr>
          <a:xfrm>
            <a:off x="1717119" y="3659942"/>
            <a:ext cx="1279462" cy="7706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9104438C-489A-5F02-AF77-6FE268AF20B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140;p5">
            <a:extLst>
              <a:ext uri="{FF2B5EF4-FFF2-40B4-BE49-F238E27FC236}">
                <a16:creationId xmlns:a16="http://schemas.microsoft.com/office/drawing/2014/main" id="{ECC25817-366E-A50B-1904-AE80025158E1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BC9DADF0-B7D1-53F7-D34A-FEE70869C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  <p:sp>
        <p:nvSpPr>
          <p:cNvPr id="35" name="Google Shape;142;p5">
            <a:extLst>
              <a:ext uri="{FF2B5EF4-FFF2-40B4-BE49-F238E27FC236}">
                <a16:creationId xmlns:a16="http://schemas.microsoft.com/office/drawing/2014/main" id="{0BF11846-C9EA-D210-85FF-70E3184F3B05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90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987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 과정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9AE92A2D-8A5B-E055-59FE-A469BA36C3D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Django] MTV 패턴">
            <a:extLst>
              <a:ext uri="{FF2B5EF4-FFF2-40B4-BE49-F238E27FC236}">
                <a16:creationId xmlns:a16="http://schemas.microsoft.com/office/drawing/2014/main" id="{0D0DF6B0-7406-923E-1990-DEDF046C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34" y="535897"/>
            <a:ext cx="8993625" cy="59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7117C-6578-6545-97CD-EF467F41037F}"/>
              </a:ext>
            </a:extLst>
          </p:cNvPr>
          <p:cNvSpPr/>
          <p:nvPr/>
        </p:nvSpPr>
        <p:spPr>
          <a:xfrm>
            <a:off x="1132165" y="1273289"/>
            <a:ext cx="924198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blog</a:t>
            </a:r>
          </a:p>
          <a:p>
            <a:r>
              <a:rPr lang="ko-KR" altLang="en-US" sz="1500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sz="1500" dirty="0">
              <a:solidFill>
                <a:srgbClr val="7F7F7F"/>
              </a:solidFill>
            </a:endParaRPr>
          </a:p>
          <a:p>
            <a:endParaRPr lang="en-US" altLang="ko-KR" sz="1500" dirty="0">
              <a:solidFill>
                <a:srgbClr val="7F7F7F"/>
              </a:solidFill>
            </a:endParaRPr>
          </a:p>
          <a:p>
            <a:r>
              <a:rPr lang="en-US" altLang="ko-KR" sz="2000" dirty="0" err="1">
                <a:solidFill>
                  <a:schemeClr val="tx1"/>
                </a:solidFill>
              </a:rPr>
              <a:t>settings.py</a:t>
            </a:r>
            <a:r>
              <a:rPr lang="ko-KR" altLang="en-US" sz="2000" dirty="0">
                <a:solidFill>
                  <a:schemeClr val="tx1"/>
                </a:solidFill>
              </a:rPr>
              <a:t> 내의 </a:t>
            </a:r>
            <a:r>
              <a:rPr lang="en" altLang="ko-KR" sz="2000" dirty="0">
                <a:solidFill>
                  <a:schemeClr val="tx1"/>
                </a:solidFill>
              </a:rPr>
              <a:t>INSTALLED_APPS</a:t>
            </a:r>
            <a:r>
              <a:rPr lang="ko-KR" altLang="en-US" sz="2000" dirty="0">
                <a:solidFill>
                  <a:schemeClr val="tx1"/>
                </a:solidFill>
              </a:rPr>
              <a:t>에 </a:t>
            </a:r>
            <a:r>
              <a:rPr lang="en-US" altLang="ko-KR" sz="2000" dirty="0">
                <a:solidFill>
                  <a:schemeClr val="tx1"/>
                </a:solidFill>
              </a:rPr>
              <a:t>‘blog’</a:t>
            </a:r>
            <a:r>
              <a:rPr lang="ko-KR" altLang="en-US" sz="2000" dirty="0">
                <a:solidFill>
                  <a:schemeClr val="tx1"/>
                </a:solidFill>
              </a:rPr>
              <a:t>추가</a:t>
            </a:r>
            <a:r>
              <a:rPr lang="en-US" altLang="ko-KR" sz="2000" dirty="0">
                <a:solidFill>
                  <a:schemeClr val="tx1"/>
                </a:solidFill>
              </a:rPr>
              <a:t>, TIME_ZONE </a:t>
            </a:r>
            <a:r>
              <a:rPr lang="ko-KR" altLang="en-US" sz="2000" dirty="0">
                <a:solidFill>
                  <a:schemeClr val="tx1"/>
                </a:solidFill>
              </a:rPr>
              <a:t>은</a:t>
            </a:r>
            <a:r>
              <a:rPr lang="en-US" altLang="ko-KR" sz="2000" dirty="0">
                <a:solidFill>
                  <a:schemeClr val="tx1"/>
                </a:solidFill>
              </a:rPr>
              <a:t> 'Asia/Seoul’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/>
              <a:t>…</a:t>
            </a:r>
            <a:r>
              <a:rPr lang="ko-KR" altLang="en-US" sz="2000" dirty="0"/>
              <a:t> </a:t>
            </a:r>
            <a:r>
              <a:rPr lang="en-US" altLang="ko-KR" sz="2000" dirty="0" err="1"/>
              <a:t>Models.py</a:t>
            </a:r>
            <a:r>
              <a:rPr lang="en-US" altLang="ko-KR" sz="2000" dirty="0"/>
              <a:t> </a:t>
            </a:r>
            <a:r>
              <a:rPr lang="ko-KR" altLang="en-US" sz="2000" dirty="0"/>
              <a:t>작업 </a:t>
            </a:r>
            <a:r>
              <a:rPr lang="en-US" altLang="ko-KR" sz="2000" dirty="0"/>
              <a:t>…</a:t>
            </a:r>
          </a:p>
          <a:p>
            <a:endParaRPr lang="en-US" altLang="ko-KR" sz="2000" dirty="0"/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makemigrations</a:t>
            </a:r>
            <a:r>
              <a:rPr lang="en-US" altLang="ko-KR" sz="2400" dirty="0"/>
              <a:t> (app)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(app)</a:t>
            </a:r>
            <a:r>
              <a:rPr lang="ko-KR" altLang="en-US" sz="2400" dirty="0">
                <a:solidFill>
                  <a:schemeClr val="accent3">
                    <a:lumMod val="75000"/>
                  </a:schemeClr>
                </a:solidFill>
              </a:rPr>
              <a:t>은 생략 가능</a:t>
            </a:r>
            <a:r>
              <a:rPr lang="en-US" altLang="ko-KR" sz="2400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altLang="ko-KR" sz="2400" dirty="0"/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애플리케이션 디렉터리 하위에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을 만든다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/>
          </a:p>
          <a:p>
            <a:pPr lvl="1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(app)</a:t>
            </a:r>
          </a:p>
          <a:p>
            <a:pPr lvl="1"/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migrations/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정보를 추출하여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에 반영한다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. (=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</a:rPr>
              <a:t>테이블 생성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r>
              <a:rPr lang="en-US" altLang="ko-KR" sz="2400" dirty="0"/>
              <a:t>python </a:t>
            </a:r>
            <a:r>
              <a:rPr lang="en-US" altLang="ko-KR" sz="2400" dirty="0" err="1"/>
              <a:t>manage.py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showmigrations</a:t>
            </a:r>
            <a:r>
              <a:rPr lang="en-US" altLang="ko-KR" sz="2400" dirty="0"/>
              <a:t> (app)</a:t>
            </a:r>
          </a:p>
          <a:p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마이그레이션별 적용 여부를 알 수 있다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 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7939133" y="5120496"/>
            <a:ext cx="4252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중요</a:t>
            </a:r>
            <a:r>
              <a:rPr lang="en-US" altLang="ko-KR" b="1" dirty="0">
                <a:solidFill>
                  <a:srgbClr val="FF0000"/>
                </a:solidFill>
              </a:rPr>
              <a:t>!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b="1" dirty="0" err="1"/>
              <a:t>models.py</a:t>
            </a:r>
            <a:r>
              <a:rPr lang="ko-KR" altLang="en-US" dirty="0"/>
              <a:t>에 변경사항이 생길 때 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</a:t>
            </a:r>
            <a:r>
              <a:rPr lang="en-US" altLang="ko-KR" b="1" dirty="0" err="1"/>
              <a:t>makemigrations</a:t>
            </a:r>
            <a:r>
              <a:rPr lang="ko-KR" altLang="en-US" dirty="0"/>
              <a:t>와 </a:t>
            </a:r>
            <a:br>
              <a:rPr lang="en-US" altLang="ko-KR" dirty="0"/>
            </a:br>
            <a:r>
              <a:rPr lang="en-US" altLang="ko-KR" b="1" dirty="0"/>
              <a:t>python </a:t>
            </a:r>
            <a:r>
              <a:rPr lang="en-US" altLang="ko-KR" b="1" dirty="0" err="1"/>
              <a:t>manage.py</a:t>
            </a:r>
            <a:r>
              <a:rPr lang="en-US" altLang="ko-KR" b="1" dirty="0"/>
              <a:t> migrate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해주셔야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A06DCD73-3A88-D447-6A50-E4F9324E1B56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6BEFD5C9-4EB3-C1CA-6E19-AEA1A041510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0C266899-DEA6-2923-12B1-F6D9521E09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App </a:t>
            </a:r>
            <a:r>
              <a:rPr lang="ko-KR" altLang="en-US" b="1" dirty="0">
                <a:solidFill>
                  <a:srgbClr val="7F7F7F"/>
                </a:solidFill>
              </a:rPr>
              <a:t>생성 </a:t>
            </a:r>
            <a:r>
              <a:rPr lang="en-US" altLang="ko-KR" b="1" dirty="0">
                <a:solidFill>
                  <a:srgbClr val="7F7F7F"/>
                </a:solidFill>
              </a:rPr>
              <a:t>-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r>
              <a:rPr lang="en-US" altLang="ko-KR" b="1" dirty="0">
                <a:solidFill>
                  <a:srgbClr val="7F7F7F"/>
                </a:solidFill>
              </a:rPr>
              <a:t>blog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E558DE44-E846-C39B-76A2-B0B878FD8248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45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78875" y="1801121"/>
            <a:ext cx="762906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데이터베이스 반영을 위한 마이그레이션 파일들을 저장한다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디렉터리를 패키지처럼 사용할 수 있게 도와준다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admin</a:t>
            </a:r>
            <a:r>
              <a:rPr kumimoji="1" lang="ko-KR" altLang="en-US" dirty="0"/>
              <a:t>페이지에 대한 여러 설정을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커스터마이징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어플리케이션에 대한 정보가 있는 곳</a:t>
            </a:r>
            <a:r>
              <a:rPr kumimoji="1" lang="en-US" altLang="ko-KR" dirty="0"/>
              <a:t>.</a:t>
            </a:r>
            <a:r>
              <a:rPr kumimoji="1" lang="ko-KR" altLang="en-US" dirty="0"/>
              <a:t> 설정 클래스를 작성할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앱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별칭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경로 등을 설정할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테이블 관련 사항들을 정의한다</a:t>
            </a:r>
            <a:r>
              <a:rPr kumimoji="1" lang="en-US" altLang="ko-KR" dirty="0"/>
              <a:t>. ORM </a:t>
            </a:r>
            <a:r>
              <a:rPr kumimoji="1" lang="ko-KR" altLang="en-US" dirty="0"/>
              <a:t>기법에 의해 테이블을 클래스로 정의하고 있으므로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클래스의 특징인 변수와 메서드도 가질 수 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테스트 코드를 작성할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웹 요청을 받아서 최종 응답 데이터를 웹 클라이언트로 반환하는 함수들이 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(</a:t>
            </a:r>
            <a:r>
              <a:rPr lang="ko-KR" altLang="en-US" dirty="0"/>
              <a:t>웹 요청을 분석하여 데이터베이스 처리 등 필요한 </a:t>
            </a:r>
            <a:r>
              <a:rPr lang="ko-KR" altLang="en-US" dirty="0" err="1"/>
              <a:t>로직을</a:t>
            </a:r>
            <a:r>
              <a:rPr lang="ko-KR" altLang="en-US" dirty="0"/>
              <a:t> 수행하고</a:t>
            </a:r>
            <a:r>
              <a:rPr lang="en-US" altLang="ko-KR" dirty="0"/>
              <a:t>, </a:t>
            </a:r>
            <a:r>
              <a:rPr lang="ko-KR" altLang="en-US" dirty="0"/>
              <a:t>템플릿을 통해 화면에 표시할 데이터를 만든 후</a:t>
            </a:r>
            <a:r>
              <a:rPr lang="en-US" altLang="ko-KR" dirty="0"/>
              <a:t>, </a:t>
            </a:r>
            <a:r>
              <a:rPr lang="ko-KR" altLang="en-US" dirty="0"/>
              <a:t>만들어진 최종 데이터를 웹 클라이언트에게 응답</a:t>
            </a:r>
            <a:r>
              <a:rPr lang="en-US" altLang="ko-KR" dirty="0"/>
              <a:t>)</a:t>
            </a:r>
            <a:r>
              <a:rPr kumimoji="1" lang="en-US" altLang="ko-KR" dirty="0"/>
              <a:t> 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BAEC1-98A2-BA4F-8F55-0CB5EAA431D4}"/>
              </a:ext>
            </a:extLst>
          </p:cNvPr>
          <p:cNvSpPr/>
          <p:nvPr/>
        </p:nvSpPr>
        <p:spPr>
          <a:xfrm>
            <a:off x="584056" y="2045726"/>
            <a:ext cx="16438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tx1"/>
                </a:solidFill>
              </a:rPr>
              <a:t>app/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migrations/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    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__</a:t>
            </a:r>
            <a:r>
              <a:rPr lang="en" altLang="ko-KR" dirty="0" err="1">
                <a:solidFill>
                  <a:schemeClr val="tx1"/>
                </a:solidFill>
              </a:rPr>
              <a:t>init</a:t>
            </a:r>
            <a:r>
              <a:rPr lang="en" altLang="ko-KR" dirty="0">
                <a:solidFill>
                  <a:schemeClr val="tx1"/>
                </a:solidFill>
              </a:rPr>
              <a:t>__.</a:t>
            </a:r>
            <a:r>
              <a:rPr lang="en" altLang="ko-KR" dirty="0" err="1">
                <a:solidFill>
                  <a:schemeClr val="tx1"/>
                </a:solidFill>
              </a:rPr>
              <a:t>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admin.py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apps.py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models.py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tests.py</a:t>
            </a:r>
            <a:r>
              <a:rPr lang="en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" altLang="ko-KR" dirty="0">
                <a:solidFill>
                  <a:schemeClr val="tx1"/>
                </a:solidFill>
              </a:rPr>
              <a:t>    </a:t>
            </a:r>
            <a:r>
              <a:rPr lang="en" altLang="ko-KR" dirty="0" err="1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A6885243-F76E-234E-9C31-6FB99FB062E5}"/>
              </a:ext>
            </a:extLst>
          </p:cNvPr>
          <p:cNvCxnSpPr>
            <a:cxnSpLocks/>
          </p:cNvCxnSpPr>
          <p:nvPr/>
        </p:nvCxnSpPr>
        <p:spPr>
          <a:xfrm flipV="1">
            <a:off x="1922888" y="1946357"/>
            <a:ext cx="2055988" cy="5181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675B16B-BA32-CE4E-9748-DE6E8DDCB3FA}"/>
              </a:ext>
            </a:extLst>
          </p:cNvPr>
          <p:cNvCxnSpPr>
            <a:cxnSpLocks/>
          </p:cNvCxnSpPr>
          <p:nvPr/>
        </p:nvCxnSpPr>
        <p:spPr>
          <a:xfrm flipV="1">
            <a:off x="2227955" y="2447455"/>
            <a:ext cx="1750921" cy="212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329DC67-C71B-984D-8E2A-6ABCF95A6B4F}"/>
              </a:ext>
            </a:extLst>
          </p:cNvPr>
          <p:cNvCxnSpPr>
            <a:cxnSpLocks/>
          </p:cNvCxnSpPr>
          <p:nvPr/>
        </p:nvCxnSpPr>
        <p:spPr>
          <a:xfrm flipV="1">
            <a:off x="1785252" y="2447455"/>
            <a:ext cx="2193624" cy="426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3DE40B3-BA20-C045-95EB-A5463E9EFCA5}"/>
              </a:ext>
            </a:extLst>
          </p:cNvPr>
          <p:cNvCxnSpPr>
            <a:cxnSpLocks/>
          </p:cNvCxnSpPr>
          <p:nvPr/>
        </p:nvCxnSpPr>
        <p:spPr>
          <a:xfrm flipV="1">
            <a:off x="1691494" y="2866261"/>
            <a:ext cx="2287382" cy="174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47081DEF-203B-1041-B1C3-36F4A4E38784}"/>
              </a:ext>
            </a:extLst>
          </p:cNvPr>
          <p:cNvCxnSpPr>
            <a:cxnSpLocks/>
          </p:cNvCxnSpPr>
          <p:nvPr/>
        </p:nvCxnSpPr>
        <p:spPr>
          <a:xfrm flipV="1">
            <a:off x="1538960" y="3247154"/>
            <a:ext cx="2439916" cy="45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427F9A54-64FA-E44E-BEBC-3CE59A20C133}"/>
              </a:ext>
            </a:extLst>
          </p:cNvPr>
          <p:cNvCxnSpPr>
            <a:cxnSpLocks/>
          </p:cNvCxnSpPr>
          <p:nvPr/>
        </p:nvCxnSpPr>
        <p:spPr>
          <a:xfrm>
            <a:off x="1657532" y="3915377"/>
            <a:ext cx="2321342" cy="1025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6C7608F-A73F-E241-8B15-E484BB88659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91493" y="3551361"/>
            <a:ext cx="2287382" cy="342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FF6EC9C6-BFA6-D941-809D-F92F6C6DC434}"/>
              </a:ext>
            </a:extLst>
          </p:cNvPr>
          <p:cNvCxnSpPr>
            <a:cxnSpLocks/>
          </p:cNvCxnSpPr>
          <p:nvPr/>
        </p:nvCxnSpPr>
        <p:spPr>
          <a:xfrm>
            <a:off x="1538960" y="3741383"/>
            <a:ext cx="2439914" cy="795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4829390-466E-2A7E-35A7-CB6B15E047C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34122250-BB7F-B18D-EA58-ACBF5469A91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266C90E9-1DD0-C057-4235-8F62D1D2289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의 구조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7F3676AE-8CD2-A534-0F9F-C5030928454E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26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MTV </a:t>
            </a:r>
            <a:r>
              <a:rPr lang="en-US" b="1" dirty="0" err="1">
                <a:solidFill>
                  <a:srgbClr val="7F7F7F"/>
                </a:solidFill>
              </a:rPr>
              <a:t>패턴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DC3C297C-04D0-4630-F40C-4C755F3DC3C1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12DDDC-0469-721E-F274-FCE33CE8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56" y="1670287"/>
            <a:ext cx="4313279" cy="3096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155DCC-93BF-ED31-B51F-F342D2D9A4CA}"/>
              </a:ext>
            </a:extLst>
          </p:cNvPr>
          <p:cNvSpPr txBox="1"/>
          <p:nvPr/>
        </p:nvSpPr>
        <p:spPr>
          <a:xfrm>
            <a:off x="5607942" y="2364084"/>
            <a:ext cx="9796815" cy="1709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Noto Sans KR"/>
              </a:rPr>
              <a:t>-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관심사에 따라 코드가 분리되어 가독성이 높아진다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- Model, View, Template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간의 독립성을 유지할 수 있다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. 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모듈 간의 결합도 </a:t>
            </a:r>
            <a:r>
              <a:rPr lang="ko-KR" altLang="en-US" sz="1800" b="1" i="0" dirty="0" err="1">
                <a:solidFill>
                  <a:schemeClr val="tx1"/>
                </a:solidFill>
                <a:effectLst/>
                <a:latin typeface="Noto Sans KR"/>
              </a:rPr>
              <a:t>느슨해지므로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 변경 사항의 범위가 줄어든다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  <a:p>
            <a:pPr algn="l" latinLnBrk="1">
              <a:lnSpc>
                <a:spcPct val="150000"/>
              </a:lnSpc>
            </a:pP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-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화면 디자이너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, DB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개발자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Noto Sans KR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Noto Sans KR"/>
              </a:rPr>
              <a:t>SW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Noto Sans KR"/>
              </a:rPr>
              <a:t>개발자 간의 협업이 쉬워진다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Noto Sans KR"/>
              </a:rPr>
              <a:t>.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328434E0-909D-0B93-9F92-66044F76C3D9}"/>
              </a:ext>
            </a:extLst>
          </p:cNvPr>
          <p:cNvSpPr/>
          <p:nvPr/>
        </p:nvSpPr>
        <p:spPr>
          <a:xfrm>
            <a:off x="4383793" y="2860087"/>
            <a:ext cx="879969" cy="71711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504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8797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의 동작</a:t>
            </a:r>
            <a:r>
              <a:rPr lang="en-US" altLang="ko-KR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과정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D5D20DD5-2140-EAA9-C8A5-FD979134DF7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92B75-D9DF-60CE-6807-1710B014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32" y="1454504"/>
            <a:ext cx="8938322" cy="36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8797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ore-KR" b="1" dirty="0">
                <a:solidFill>
                  <a:srgbClr val="7F7F7F"/>
                </a:solidFill>
              </a:rPr>
              <a:t>ORM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D5D20DD5-2140-EAA9-C8A5-FD979134DF7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8E1460-8FA3-357F-525F-5F0539482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97" y="766709"/>
            <a:ext cx="9761806" cy="54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1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 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ORM</a:t>
            </a:r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D3A149-E168-6144-9734-5E4AE9157CC0}"/>
              </a:ext>
            </a:extLst>
          </p:cNvPr>
          <p:cNvSpPr/>
          <p:nvPr/>
        </p:nvSpPr>
        <p:spPr>
          <a:xfrm>
            <a:off x="1256506" y="2696923"/>
            <a:ext cx="101133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/>
              <a:t>Django</a:t>
            </a:r>
            <a:r>
              <a:rPr lang="ko-KR" altLang="en-US" sz="1500" dirty="0"/>
              <a:t>의 </a:t>
            </a:r>
            <a:r>
              <a:rPr lang="en" altLang="ko-KR" sz="1500" dirty="0"/>
              <a:t>DB</a:t>
            </a:r>
            <a:r>
              <a:rPr lang="ko-KR" altLang="en-US" sz="1500" dirty="0"/>
              <a:t>처리는 </a:t>
            </a:r>
            <a:r>
              <a:rPr lang="en" altLang="ko-KR" sz="1500" b="1" dirty="0"/>
              <a:t>ORM(Object Relational Mapping)</a:t>
            </a:r>
            <a:r>
              <a:rPr lang="ko-KR" altLang="en-US" sz="1500" b="1" dirty="0"/>
              <a:t>기법</a:t>
            </a:r>
            <a:r>
              <a:rPr lang="ko-KR" altLang="en-US" sz="1500" dirty="0"/>
              <a:t>을 사용한다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객체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(Object)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와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관계형 데이터베이스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(Relational)</a:t>
            </a:r>
            <a:r>
              <a:rPr lang="ko-KR" altLang="en-US" sz="1500" dirty="0" err="1">
                <a:solidFill>
                  <a:schemeClr val="accent3">
                    <a:lumMod val="75000"/>
                  </a:schemeClr>
                </a:solidFill>
              </a:rPr>
              <a:t>를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500" b="1" dirty="0">
                <a:solidFill>
                  <a:schemeClr val="accent3">
                    <a:lumMod val="75000"/>
                  </a:schemeClr>
                </a:solidFill>
              </a:rPr>
              <a:t>연결</a:t>
            </a:r>
            <a:r>
              <a:rPr lang="en-US" altLang="ko-KR" sz="1500" b="1" dirty="0">
                <a:solidFill>
                  <a:schemeClr val="accent3">
                    <a:lumMod val="75000"/>
                  </a:schemeClr>
                </a:solidFill>
              </a:rPr>
              <a:t>(Mapping)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해준다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데이터베이스와 객체 지향 프로그래밍 언어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(Python, Java)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간의 호환되지 않는 데이터를 변환 및 연결하는 기법 </a:t>
            </a:r>
            <a:endParaRPr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>
                <a:solidFill>
                  <a:schemeClr val="tx1"/>
                </a:solidFill>
              </a:rPr>
              <a:t>Model</a:t>
            </a:r>
            <a:r>
              <a:rPr lang="ko-KR" altLang="en-US" sz="1500" dirty="0">
                <a:solidFill>
                  <a:schemeClr val="tx1"/>
                </a:solidFill>
              </a:rPr>
              <a:t>이란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테이블을 정의하는 장고의 클래스를 의미하며</a:t>
            </a:r>
            <a:r>
              <a:rPr lang="en-US" altLang="ko-KR" sz="1500" dirty="0">
                <a:solidFill>
                  <a:schemeClr val="tx1"/>
                </a:solidFill>
              </a:rPr>
              <a:t>,</a:t>
            </a:r>
            <a:r>
              <a:rPr lang="ko-KR" altLang="en-US" sz="1500" dirty="0">
                <a:solidFill>
                  <a:schemeClr val="tx1"/>
                </a:solidFill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</a:rPr>
              <a:t>models.py</a:t>
            </a:r>
            <a:r>
              <a:rPr lang="en-US" altLang="ko-KR" sz="1500" dirty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파일에 테이블 관련 사항들을 정의한다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500" dirty="0">
              <a:solidFill>
                <a:schemeClr val="tx1"/>
              </a:solidFill>
            </a:endParaRPr>
          </a:p>
          <a:p>
            <a:r>
              <a:rPr lang="en-US" altLang="ko-KR" sz="1500" dirty="0"/>
              <a:t>ORM</a:t>
            </a:r>
            <a:r>
              <a:rPr lang="ko-KR" altLang="en-US" sz="1500" dirty="0"/>
              <a:t> 방식을 기반으로 테이블을 클래스로 매핑해서 테이블에 대한 </a:t>
            </a:r>
            <a:r>
              <a:rPr lang="en" altLang="ko-KR" sz="1500" dirty="0"/>
              <a:t>CRUD </a:t>
            </a:r>
            <a:r>
              <a:rPr lang="ko-KR" altLang="en-US" sz="1500" dirty="0"/>
              <a:t>기능을 클래스 객체에 대해 수행하면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ko-KR" altLang="en-US" sz="1500" dirty="0"/>
              <a:t>장고가 내부적으로 </a:t>
            </a:r>
            <a:r>
              <a:rPr lang="en" altLang="ko-KR" sz="1500" dirty="0"/>
              <a:t>SQL</a:t>
            </a:r>
            <a:r>
              <a:rPr lang="ko-KR" altLang="en-US" sz="1500" dirty="0"/>
              <a:t>처리하여 </a:t>
            </a:r>
            <a:r>
              <a:rPr lang="en" altLang="ko-KR" sz="1500" dirty="0"/>
              <a:t>DB</a:t>
            </a:r>
            <a:r>
              <a:rPr lang="ko-KR" altLang="en-US" sz="1500" dirty="0"/>
              <a:t>에 반영해준다</a:t>
            </a:r>
            <a:r>
              <a:rPr lang="en-US" altLang="ko-KR" sz="1500" dirty="0"/>
              <a:t>. </a:t>
            </a:r>
          </a:p>
          <a:p>
            <a:endParaRPr lang="en-US" altLang="ko-KR" sz="1500" dirty="0"/>
          </a:p>
          <a:p>
            <a:r>
              <a:rPr lang="ko-KR" altLang="en-US" sz="1500" dirty="0"/>
              <a:t>테이블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" altLang="ko-KR" sz="1500" dirty="0" err="1">
                <a:solidFill>
                  <a:schemeClr val="accent3">
                    <a:lumMod val="75000"/>
                  </a:schemeClr>
                </a:solidFill>
              </a:rPr>
              <a:t>django.db.models.Model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클래스 상속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br>
              <a:rPr lang="en-US" altLang="ko-KR" sz="1500" dirty="0"/>
            </a:br>
            <a:r>
              <a:rPr lang="ko-KR" altLang="en-US" sz="1500" dirty="0"/>
              <a:t>테이블의 컬럼 </a:t>
            </a:r>
            <a:r>
              <a:rPr lang="en-US" altLang="ko-KR" sz="1500" dirty="0"/>
              <a:t>==</a:t>
            </a:r>
            <a:r>
              <a:rPr lang="ko-KR" altLang="en-US" sz="1500" dirty="0"/>
              <a:t> 클래스의 속성</a:t>
            </a:r>
            <a:r>
              <a:rPr lang="en-US" altLang="ko-KR" sz="1500" dirty="0"/>
              <a:t> 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(models</a:t>
            </a:r>
            <a:r>
              <a:rPr lang="ko-KR" altLang="en-US" sz="1500" dirty="0">
                <a:solidFill>
                  <a:schemeClr val="accent3">
                    <a:lumMod val="75000"/>
                  </a:schemeClr>
                </a:solidFill>
              </a:rPr>
              <a:t>의 필드 사용</a:t>
            </a:r>
            <a:r>
              <a:rPr lang="en-US" altLang="ko-KR" sz="1500" dirty="0">
                <a:solidFill>
                  <a:schemeClr val="accent3">
                    <a:lumMod val="75000"/>
                  </a:schemeClr>
                </a:solidFill>
              </a:rPr>
              <a:t>) </a:t>
            </a:r>
          </a:p>
          <a:p>
            <a:endParaRPr lang="en" altLang="ko-KR" sz="1500" dirty="0"/>
          </a:p>
          <a:p>
            <a:r>
              <a:rPr lang="en" altLang="ko-KR" sz="1500" dirty="0" err="1"/>
              <a:t>models.py</a:t>
            </a:r>
            <a:r>
              <a:rPr lang="ko-KR" altLang="en-US" sz="1500" dirty="0"/>
              <a:t>에서 </a:t>
            </a:r>
            <a:r>
              <a:rPr lang="en" altLang="ko-KR" sz="1500" dirty="0"/>
              <a:t>DB </a:t>
            </a:r>
            <a:r>
              <a:rPr lang="ko-KR" altLang="en-US" sz="1500" dirty="0"/>
              <a:t>변경사항이 생기면 </a:t>
            </a:r>
            <a:r>
              <a:rPr lang="ko-KR" altLang="en-US" sz="1500" dirty="0" err="1"/>
              <a:t>반영해야된다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=&gt;</a:t>
            </a:r>
            <a:r>
              <a:rPr lang="ko-KR" altLang="en-US" sz="1500" dirty="0"/>
              <a:t> 테이블 및 필드를 생성</a:t>
            </a:r>
            <a:r>
              <a:rPr lang="en-US" altLang="ko-KR" sz="1500" dirty="0"/>
              <a:t>, </a:t>
            </a:r>
            <a:r>
              <a:rPr lang="ko-KR" altLang="en-US" sz="1500" dirty="0"/>
              <a:t>삭제</a:t>
            </a:r>
            <a:r>
              <a:rPr lang="en-US" altLang="ko-KR" sz="1500" dirty="0"/>
              <a:t>, </a:t>
            </a:r>
            <a:r>
              <a:rPr lang="ko-KR" altLang="en-US" sz="1500" dirty="0"/>
              <a:t>변경 등 </a:t>
            </a:r>
            <a:r>
              <a:rPr lang="en" altLang="ko-KR" sz="1500" dirty="0"/>
              <a:t>DB</a:t>
            </a:r>
            <a:r>
              <a:rPr lang="ko-KR" altLang="en-US" sz="1500" dirty="0"/>
              <a:t>에 대한 변경 사항을 알려주는 정보인 </a:t>
            </a:r>
            <a:r>
              <a:rPr lang="ko-KR" altLang="en-US" sz="1500" b="1" dirty="0"/>
              <a:t>마이그레이션</a:t>
            </a:r>
            <a:r>
              <a:rPr lang="ko-KR" altLang="en-US" sz="1500" dirty="0"/>
              <a:t>을 도입</a:t>
            </a:r>
            <a:endParaRPr lang="en-US" altLang="ko-KR" sz="1500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951B34DF-E13C-BE1B-A210-996FF9E74B8A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3A7FF-DE86-AC0A-9612-EBEFA781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81" y="774419"/>
            <a:ext cx="6338428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7448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Model &amp; Admin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6EB539-84F3-DA4A-82E0-0135A9442FC7}"/>
              </a:ext>
            </a:extLst>
          </p:cNvPr>
          <p:cNvSpPr/>
          <p:nvPr/>
        </p:nvSpPr>
        <p:spPr>
          <a:xfrm>
            <a:off x="396256" y="1719814"/>
            <a:ext cx="6096000" cy="17091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200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__str__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self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.title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2EC788-95B0-814B-B3D2-8CE817267771}"/>
              </a:ext>
            </a:extLst>
          </p:cNvPr>
          <p:cNvSpPr/>
          <p:nvPr/>
        </p:nvSpPr>
        <p:spPr>
          <a:xfrm>
            <a:off x="396256" y="4666342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8235CD-05C4-0743-9819-80852033C380}"/>
              </a:ext>
            </a:extLst>
          </p:cNvPr>
          <p:cNvSpPr/>
          <p:nvPr/>
        </p:nvSpPr>
        <p:spPr>
          <a:xfrm>
            <a:off x="396256" y="1344198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blog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767664-C421-6346-A469-A937A9C9238E}"/>
              </a:ext>
            </a:extLst>
          </p:cNvPr>
          <p:cNvSpPr/>
          <p:nvPr/>
        </p:nvSpPr>
        <p:spPr>
          <a:xfrm>
            <a:off x="376676" y="4311765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5A0B60-9D8D-ABF2-4CF7-3E03560C3C89}"/>
              </a:ext>
            </a:extLst>
          </p:cNvPr>
          <p:cNvSpPr/>
          <p:nvPr/>
        </p:nvSpPr>
        <p:spPr>
          <a:xfrm>
            <a:off x="7301274" y="3429000"/>
            <a:ext cx="4252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중요</a:t>
            </a:r>
            <a:r>
              <a:rPr lang="en-US" altLang="ko-KR" sz="1600" b="1" dirty="0">
                <a:solidFill>
                  <a:srgbClr val="FF0000"/>
                </a:solidFill>
              </a:rPr>
              <a:t>!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/>
              <a:t>models.py</a:t>
            </a:r>
            <a:r>
              <a:rPr lang="ko-KR" altLang="en-US" sz="1600" dirty="0"/>
              <a:t>에 변경사항이 생길 때 마다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b="1" dirty="0"/>
              <a:t>python </a:t>
            </a:r>
            <a:r>
              <a:rPr lang="en-US" altLang="ko-KR" sz="1600" b="1" dirty="0" err="1"/>
              <a:t>manage.py</a:t>
            </a:r>
            <a:r>
              <a:rPr lang="en-US" altLang="ko-KR" sz="1600" b="1" dirty="0"/>
              <a:t> </a:t>
            </a:r>
            <a:r>
              <a:rPr lang="en-US" altLang="ko-KR" sz="1600" b="1" dirty="0" err="1"/>
              <a:t>makemigrations</a:t>
            </a:r>
            <a:r>
              <a:rPr lang="ko-KR" altLang="en-US" sz="1600" dirty="0"/>
              <a:t>와 </a:t>
            </a:r>
            <a:br>
              <a:rPr lang="en-US" altLang="ko-KR" sz="1600" dirty="0"/>
            </a:br>
            <a:r>
              <a:rPr lang="en-US" altLang="ko-KR" sz="1600" b="1" dirty="0"/>
              <a:t>python </a:t>
            </a:r>
            <a:r>
              <a:rPr lang="en-US" altLang="ko-KR" sz="1600" b="1" dirty="0" err="1"/>
              <a:t>manage.py</a:t>
            </a:r>
            <a:r>
              <a:rPr lang="en-US" altLang="ko-KR" sz="1600" b="1" dirty="0"/>
              <a:t> migrate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해주세요</a:t>
            </a:r>
            <a:r>
              <a:rPr lang="en-US" altLang="ko-KR" sz="1600" dirty="0"/>
              <a:t>!!</a:t>
            </a:r>
            <a:endParaRPr lang="ko-KR" altLang="en-US" sz="1600" dirty="0"/>
          </a:p>
        </p:txBody>
      </p:sp>
      <p:sp>
        <p:nvSpPr>
          <p:cNvPr id="17" name="Google Shape;142;p5">
            <a:extLst>
              <a:ext uri="{FF2B5EF4-FFF2-40B4-BE49-F238E27FC236}">
                <a16:creationId xmlns:a16="http://schemas.microsoft.com/office/drawing/2014/main" id="{25F6E740-DF85-3669-8009-54493E9B561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2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5DBED2-8D35-5145-BE68-AF1322279333}"/>
              </a:ext>
            </a:extLst>
          </p:cNvPr>
          <p:cNvSpPr/>
          <p:nvPr/>
        </p:nvSpPr>
        <p:spPr>
          <a:xfrm>
            <a:off x="396256" y="2142277"/>
            <a:ext cx="6096000" cy="224773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'update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18F24-6443-C144-9E1E-F2DAB4B1E02B}"/>
              </a:ext>
            </a:extLst>
          </p:cNvPr>
          <p:cNvSpPr/>
          <p:nvPr/>
        </p:nvSpPr>
        <p:spPr>
          <a:xfrm>
            <a:off x="396256" y="1793896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9B17CC15-3664-D5ED-B8E1-8398AC761B03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14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22670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과제 공지</a:t>
            </a:r>
            <a:endParaRPr lang="ko-KR" altLang="en-US" dirty="0"/>
          </a:p>
        </p:txBody>
      </p:sp>
      <p:sp>
        <p:nvSpPr>
          <p:cNvPr id="141" name="Google Shape;141;p5"/>
          <p:cNvSpPr txBox="1"/>
          <p:nvPr/>
        </p:nvSpPr>
        <p:spPr>
          <a:xfrm>
            <a:off x="584056" y="784335"/>
            <a:ext cx="239545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블로그 만들기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ea typeface="D2Coding" panose="020B0609020101020101" pitchFamily="49" charset="-127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ea typeface="D2Coding" panose="020B0609020101020101" pitchFamily="49" charset="-127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ea typeface="D2Coding" panose="020B0609020101020101" pitchFamily="49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542E7-E24C-B145-BF50-DA3936AA443E}"/>
              </a:ext>
            </a:extLst>
          </p:cNvPr>
          <p:cNvSpPr txBox="1"/>
          <p:nvPr/>
        </p:nvSpPr>
        <p:spPr>
          <a:xfrm>
            <a:off x="1972341" y="938203"/>
            <a:ext cx="10324753" cy="5306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필수 기능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새로 </a:t>
            </a:r>
            <a:r>
              <a:rPr lang="en-US" altLang="ko-KR" sz="1700" dirty="0"/>
              <a:t>Django</a:t>
            </a:r>
            <a:r>
              <a:rPr lang="ko-KR" altLang="en-US" sz="1700" dirty="0"/>
              <a:t> 프로젝트를 생성하기 </a:t>
            </a:r>
            <a:r>
              <a:rPr lang="en-US" altLang="ko-KR" sz="1700" dirty="0"/>
              <a:t>+ HTML, CSS,</a:t>
            </a:r>
            <a:r>
              <a:rPr lang="ko-KR" altLang="en-US" sz="1700" dirty="0"/>
              <a:t> </a:t>
            </a:r>
            <a:r>
              <a:rPr lang="en-US" altLang="ko-KR" sz="1700" dirty="0"/>
              <a:t>Template </a:t>
            </a:r>
            <a:r>
              <a:rPr lang="ko-KR" altLang="en-US" sz="1700" dirty="0"/>
              <a:t>상속을 이용한 꾸미기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en-US" altLang="ko-KR" sz="1700" dirty="0"/>
              <a:t>2</a:t>
            </a:r>
            <a:r>
              <a:rPr lang="ko-KR" altLang="en-US" sz="1700" dirty="0"/>
              <a:t>개 이상의 </a:t>
            </a:r>
            <a:r>
              <a:rPr lang="en-US" altLang="ko-KR" sz="1700" dirty="0"/>
              <a:t>APP(Blog, Accounts)</a:t>
            </a:r>
            <a:r>
              <a:rPr lang="ko-KR" altLang="en-US" sz="1700" dirty="0"/>
              <a:t>을 사용하기 </a:t>
            </a:r>
            <a:r>
              <a:rPr lang="en-US" altLang="ko-KR" sz="1700" dirty="0"/>
              <a:t>+</a:t>
            </a:r>
            <a:r>
              <a:rPr lang="ko-KR" altLang="en-US" sz="1700" dirty="0"/>
              <a:t> 댓글</a:t>
            </a:r>
            <a:r>
              <a:rPr lang="en-US" altLang="ko-KR" sz="1700" dirty="0"/>
              <a:t>,</a:t>
            </a:r>
            <a:r>
              <a:rPr lang="ko-KR" altLang="en-US" sz="1700" dirty="0"/>
              <a:t> 회원가입</a:t>
            </a:r>
            <a:r>
              <a:rPr lang="en-US" altLang="ko-KR" sz="1700" dirty="0"/>
              <a:t>,</a:t>
            </a:r>
            <a:r>
              <a:rPr lang="ko-KR" altLang="en-US" sz="1700" dirty="0"/>
              <a:t> 로그인</a:t>
            </a:r>
            <a:r>
              <a:rPr lang="en-US" altLang="ko-KR" sz="1700" dirty="0"/>
              <a:t>,</a:t>
            </a:r>
            <a:r>
              <a:rPr lang="ko-KR" altLang="en-US" sz="1700" dirty="0"/>
              <a:t> 로그아웃 등 추가하기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게시글</a:t>
            </a:r>
            <a:r>
              <a:rPr lang="en-US" altLang="ko-KR" sz="1700" dirty="0"/>
              <a:t>/</a:t>
            </a:r>
            <a:r>
              <a:rPr lang="ko-KR" altLang="en-US" sz="1700" dirty="0"/>
              <a:t>댓글 작성 시 현재 로그인한 회원으로 작성자 등록하기 </a:t>
            </a:r>
            <a:r>
              <a:rPr lang="en-US" altLang="ko-KR" sz="1700" dirty="0"/>
              <a:t>(</a:t>
            </a:r>
            <a:r>
              <a:rPr lang="ko-KR" altLang="en-US" sz="1700" dirty="0"/>
              <a:t>로그아웃 상태에서 작성 불가</a:t>
            </a:r>
            <a:r>
              <a:rPr lang="en-US" altLang="ko-KR" sz="17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게시글</a:t>
            </a:r>
            <a:r>
              <a:rPr lang="en-US" altLang="ko-KR" sz="1700" dirty="0"/>
              <a:t>/</a:t>
            </a:r>
            <a:r>
              <a:rPr lang="ko-KR" altLang="en-US" sz="1700" dirty="0"/>
              <a:t>댓글 수정 및 삭제는 현재 로그인한 회원과 글 작성자 일치할 때만 가능하도록 구현하기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게시글</a:t>
            </a:r>
            <a:r>
              <a:rPr lang="en-US" altLang="ko-KR" sz="1700" dirty="0"/>
              <a:t>/</a:t>
            </a:r>
            <a:r>
              <a:rPr lang="ko-KR" altLang="en-US" sz="1700" dirty="0"/>
              <a:t>댓글에 작성자 표시하기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회원 모델에 </a:t>
            </a:r>
            <a:r>
              <a:rPr lang="en-US" altLang="ko-KR" sz="1700" dirty="0"/>
              <a:t>1</a:t>
            </a:r>
            <a:r>
              <a:rPr lang="ko-KR" altLang="en-US" sz="1700" dirty="0"/>
              <a:t>개 이상의 필드 추가하여 </a:t>
            </a:r>
            <a:r>
              <a:rPr lang="en-US" altLang="ko-KR" sz="1700" dirty="0"/>
              <a:t>User</a:t>
            </a:r>
            <a:r>
              <a:rPr lang="ko-KR" altLang="en-US" sz="1700" dirty="0"/>
              <a:t>와 연결하기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en-US" altLang="ko-KR" sz="1700" dirty="0"/>
              <a:t>Admin </a:t>
            </a:r>
            <a:r>
              <a:rPr lang="ko-KR" altLang="en-US" sz="1700" dirty="0" err="1"/>
              <a:t>커스텀하기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800" b="1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선택 기능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게시글</a:t>
            </a:r>
            <a:r>
              <a:rPr lang="en-US" altLang="ko-KR" sz="1700" dirty="0"/>
              <a:t>/</a:t>
            </a:r>
            <a:r>
              <a:rPr lang="ko-KR" altLang="en-US" sz="1700" dirty="0"/>
              <a:t>댓글의 작성자를 클릭하면</a:t>
            </a:r>
            <a:r>
              <a:rPr lang="en-US" altLang="ko-KR" sz="1700" dirty="0"/>
              <a:t>,</a:t>
            </a:r>
            <a:r>
              <a:rPr lang="ko-KR" altLang="en-US" sz="1700" dirty="0"/>
              <a:t> 작성자의 글을 모아서 보여주는 페이지로 이동하기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dirty="0"/>
              <a:t>-</a:t>
            </a:r>
            <a:r>
              <a:rPr lang="ko-KR" altLang="en-US" sz="1700" dirty="0"/>
              <a:t> </a:t>
            </a:r>
            <a:r>
              <a:rPr lang="ko-KR" altLang="en-US" sz="1700" dirty="0" err="1"/>
              <a:t>게시글에</a:t>
            </a:r>
            <a:r>
              <a:rPr lang="ko-KR" altLang="en-US" sz="1700" dirty="0"/>
              <a:t> 여러 정렬 기능 적용하기</a:t>
            </a:r>
            <a:r>
              <a:rPr lang="en-US" altLang="ko-KR" sz="1700" dirty="0"/>
              <a:t>(</a:t>
            </a:r>
            <a:r>
              <a:rPr lang="ko-KR" altLang="en-US" sz="1700" dirty="0"/>
              <a:t>작성자</a:t>
            </a:r>
            <a:r>
              <a:rPr lang="en-US" altLang="ko-KR" sz="1700" dirty="0"/>
              <a:t>,</a:t>
            </a:r>
            <a:r>
              <a:rPr lang="ko-KR" altLang="en-US" sz="1700" dirty="0"/>
              <a:t> 작성일자</a:t>
            </a:r>
            <a:r>
              <a:rPr lang="en-US" altLang="ko-KR" sz="1700" dirty="0"/>
              <a:t>,</a:t>
            </a:r>
            <a:r>
              <a:rPr lang="ko-KR" altLang="en-US" sz="1700" dirty="0"/>
              <a:t> 제목 등</a:t>
            </a:r>
            <a:r>
              <a:rPr lang="en-US" altLang="ko-KR" sz="17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- User </a:t>
            </a:r>
            <a:r>
              <a:rPr lang="ko-KR" altLang="en-US" sz="1700" dirty="0"/>
              <a:t>상속 활용하기</a:t>
            </a:r>
            <a:endParaRPr lang="en-US" altLang="ko-KR" sz="1700" dirty="0"/>
          </a:p>
        </p:txBody>
      </p:sp>
      <p:sp>
        <p:nvSpPr>
          <p:cNvPr id="16" name="Google Shape;142;p5">
            <a:extLst>
              <a:ext uri="{FF2B5EF4-FFF2-40B4-BE49-F238E27FC236}">
                <a16:creationId xmlns:a16="http://schemas.microsoft.com/office/drawing/2014/main" id="{0AD2183F-A488-F218-E015-74FB0813E6D7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86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C1222C-9A07-D24E-8D49-6E414D8B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61" y="1850282"/>
            <a:ext cx="10274300" cy="381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EDF87-0134-0346-B1F9-5A4DD73712B1}"/>
              </a:ext>
            </a:extLst>
          </p:cNvPr>
          <p:cNvSpPr/>
          <p:nvPr/>
        </p:nvSpPr>
        <p:spPr>
          <a:xfrm>
            <a:off x="6230247" y="1153603"/>
            <a:ext cx="57388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/ko/4.1/ref/templates/language/</a:t>
            </a:r>
            <a:br>
              <a:rPr lang="en" altLang="ko-KR" dirty="0">
                <a:solidFill>
                  <a:srgbClr val="0260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R" dirty="0">
                <a:solidFill>
                  <a:srgbClr val="0260BF"/>
                </a:solidFill>
                <a:latin typeface="NanumSquareR"/>
              </a:rPr>
              <a:t>https://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docs.djangoproject.com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/ko/4.1/</a:t>
            </a:r>
            <a:r>
              <a:rPr lang="en" altLang="ko-KR" dirty="0" err="1">
                <a:solidFill>
                  <a:srgbClr val="0260BF"/>
                </a:solidFill>
                <a:latin typeface="NanumSquareR"/>
              </a:rPr>
              <a:t>howto</a:t>
            </a:r>
            <a:r>
              <a:rPr lang="en" altLang="ko-KR" dirty="0">
                <a:solidFill>
                  <a:srgbClr val="0260BF"/>
                </a:solidFill>
                <a:latin typeface="NanumSquareR"/>
              </a:rPr>
              <a:t>/custom-template-tags/</a:t>
            </a:r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1388852B-0107-91C6-5D44-7B8B1FA46311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2453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endParaRPr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E194B9-C13E-C64C-B295-27615D810D23}"/>
              </a:ext>
            </a:extLst>
          </p:cNvPr>
          <p:cNvSpPr/>
          <p:nvPr/>
        </p:nvSpPr>
        <p:spPr>
          <a:xfrm>
            <a:off x="3379747" y="837049"/>
            <a:ext cx="6876082" cy="242726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for post in posts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'detail'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endfor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'new'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글 </a:t>
            </a:r>
            <a:r>
              <a:rPr lang="ko-KR" altLang="ko-KR" dirty="0" err="1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쓰러가기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A99EB2-6A64-E641-8F2B-DBD7F9F496E6}"/>
              </a:ext>
            </a:extLst>
          </p:cNvPr>
          <p:cNvSpPr/>
          <p:nvPr/>
        </p:nvSpPr>
        <p:spPr>
          <a:xfrm>
            <a:off x="440518" y="3645650"/>
            <a:ext cx="10747994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placeholder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ko-KR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내용을 입력해주세요</a:t>
            </a:r>
            <a:r>
              <a:rPr lang="en-US" altLang="ko-KR" dirty="0">
                <a:solidFill>
                  <a:srgbClr val="F1FA8C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BE62A-2F53-EE48-A425-F8B889811199}"/>
              </a:ext>
            </a:extLst>
          </p:cNvPr>
          <p:cNvSpPr/>
          <p:nvPr/>
        </p:nvSpPr>
        <p:spPr>
          <a:xfrm>
            <a:off x="3379747" y="455716"/>
            <a:ext cx="3236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45354C-7D36-784F-A488-5372C4675FD8}"/>
              </a:ext>
            </a:extLst>
          </p:cNvPr>
          <p:cNvSpPr/>
          <p:nvPr/>
        </p:nvSpPr>
        <p:spPr>
          <a:xfrm>
            <a:off x="379343" y="3254707"/>
            <a:ext cx="3147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.html</a:t>
            </a:r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86D98A13-3A42-880D-57CE-70BB6B576661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01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4447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Template</a:t>
            </a:r>
            <a:r>
              <a:rPr lang="ko-KR" alt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ABD52B-DE71-DF4A-9554-53EE67199B59}"/>
              </a:ext>
            </a:extLst>
          </p:cNvPr>
          <p:cNvSpPr/>
          <p:nvPr/>
        </p:nvSpPr>
        <p:spPr>
          <a:xfrm>
            <a:off x="3391225" y="837049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h2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'home'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홈으로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'update'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'delete'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삭제하기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259F35-C4DB-424E-A8B1-2D3126831586}"/>
              </a:ext>
            </a:extLst>
          </p:cNvPr>
          <p:cNvSpPr/>
          <p:nvPr/>
        </p:nvSpPr>
        <p:spPr>
          <a:xfrm>
            <a:off x="484781" y="3617075"/>
            <a:ext cx="9367839" cy="26068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action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method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{%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csrf_token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%}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input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value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{{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post.title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내용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label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&lt;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cols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30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rows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10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&gt;{{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}}&lt;/</a:t>
            </a:r>
            <a:r>
              <a:rPr lang="en-US" altLang="ko-KR" dirty="0" err="1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textarea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type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submit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수정하기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button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body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09D47-6BCE-EA41-994E-D4CA75714A41}"/>
              </a:ext>
            </a:extLst>
          </p:cNvPr>
          <p:cNvSpPr/>
          <p:nvPr/>
        </p:nvSpPr>
        <p:spPr>
          <a:xfrm>
            <a:off x="3379747" y="455716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detail.html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1B7E0-ADC3-1C4A-93FA-017E73FC8259}"/>
              </a:ext>
            </a:extLst>
          </p:cNvPr>
          <p:cNvSpPr/>
          <p:nvPr/>
        </p:nvSpPr>
        <p:spPr>
          <a:xfrm>
            <a:off x="484781" y="3238368"/>
            <a:ext cx="3416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3302CABC-AC43-BD5B-F785-597E7F54DA35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912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View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7D183D-EE7E-1243-8126-814C312FD6C4}"/>
              </a:ext>
            </a:extLst>
          </p:cNvPr>
          <p:cNvSpPr/>
          <p:nvPr/>
        </p:nvSpPr>
        <p:spPr>
          <a:xfrm>
            <a:off x="396256" y="2233591"/>
            <a:ext cx="5480120" cy="33250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all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new_post.pk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AFFEA9-84DF-064A-ADDD-DE82C58FF2F9}"/>
              </a:ext>
            </a:extLst>
          </p:cNvPr>
          <p:cNvSpPr/>
          <p:nvPr/>
        </p:nvSpPr>
        <p:spPr>
          <a:xfrm>
            <a:off x="6096000" y="1503048"/>
            <a:ext cx="5592691" cy="40430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).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})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post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.objects.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get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post_pk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5B9661-68B5-3046-9FAB-5648CDE01893}"/>
              </a:ext>
            </a:extLst>
          </p:cNvPr>
          <p:cNvSpPr/>
          <p:nvPr/>
        </p:nvSpPr>
        <p:spPr>
          <a:xfrm>
            <a:off x="396256" y="188521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2813E574-093D-1B94-A29E-12BE4FC53D0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73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165114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동작 과정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484A14-5C4F-294B-85CD-5818DDA7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8" y="1301796"/>
            <a:ext cx="10523417" cy="1814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CDFBA8-B970-4149-A6A5-4D3819D70AD7}"/>
              </a:ext>
            </a:extLst>
          </p:cNvPr>
          <p:cNvSpPr txBox="1"/>
          <p:nvPr/>
        </p:nvSpPr>
        <p:spPr>
          <a:xfrm>
            <a:off x="221682" y="3134648"/>
            <a:ext cx="27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사용자가 </a:t>
            </a:r>
            <a:r>
              <a:rPr kumimoji="1" lang="en-US" altLang="ko-KR" sz="1200" dirty="0"/>
              <a:t>‘localhost:8000’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접속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AF122C-1E89-FA4A-BBD6-3E64050A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7676"/>
            <a:ext cx="5118426" cy="1791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4A1314-F0FA-E146-9740-9FAB5494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426" y="3230839"/>
            <a:ext cx="6465303" cy="2024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659BE-10A4-B244-8267-7D37BD525E69}"/>
              </a:ext>
            </a:extLst>
          </p:cNvPr>
          <p:cNvSpPr txBox="1"/>
          <p:nvPr/>
        </p:nvSpPr>
        <p:spPr>
          <a:xfrm>
            <a:off x="7927433" y="2973454"/>
            <a:ext cx="404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/>
              <a:t>QuerySet</a:t>
            </a:r>
            <a:r>
              <a:rPr kumimoji="1" lang="en-US" altLang="ko-KR" sz="1000" b="1" dirty="0"/>
              <a:t> </a:t>
            </a:r>
          </a:p>
          <a:p>
            <a:r>
              <a:rPr kumimoji="1" lang="ko-KR" altLang="en-US" sz="1000" b="1" dirty="0"/>
              <a:t>데이터베이스에서 전달받은 모델의 객체 목록</a:t>
            </a:r>
            <a:r>
              <a:rPr kumimoji="1" lang="en-US" altLang="ko-KR" sz="1000" b="1" dirty="0"/>
              <a:t>(list) = </a:t>
            </a:r>
            <a:r>
              <a:rPr kumimoji="1" lang="ko-KR" altLang="en-US" sz="1000" b="1" dirty="0"/>
              <a:t>모델들의 집합</a:t>
            </a:r>
            <a:endParaRPr kumimoji="1" lang="en-US" altLang="ko-KR" sz="1000" b="1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4ECF509A-052B-CBFC-E31D-06A443304F08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54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484862" y="1962364"/>
            <a:ext cx="11279048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 </a:t>
            </a:r>
            <a:r>
              <a:rPr lang="en-US" altLang="ko-KR" sz="5000" b="1" dirty="0"/>
              <a:t>: App </a:t>
            </a:r>
            <a:r>
              <a:rPr lang="ko-KR" altLang="en-US" sz="5000" b="1" dirty="0"/>
              <a:t>분리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82F327D6-99BE-EF99-042F-177693D28722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689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45810-10CE-014B-9F3B-0D45414A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8" y="1500163"/>
            <a:ext cx="7144116" cy="428366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23710CB-DDAE-DA42-AC88-CEAE5EBF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77" y="385210"/>
            <a:ext cx="5172214" cy="228355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5CD1C31D-1D78-0CB2-6416-20FA4A4EFF7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8524D503-8AEE-FDC7-84AD-149A7357AA45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B081EB2B-98BA-0E24-7A83-2489E01CB83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AE9EF2BB-CBB9-C2CF-1FD1-25A57A52ECED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102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B9CF22-E074-AA49-8C45-61FE4AB9D750}"/>
              </a:ext>
            </a:extLst>
          </p:cNvPr>
          <p:cNvSpPr/>
          <p:nvPr/>
        </p:nvSpPr>
        <p:spPr>
          <a:xfrm>
            <a:off x="177051" y="1110900"/>
            <a:ext cx="6063380" cy="52868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reverse</a:t>
            </a:r>
            <a:endParaRPr lang="en-US" altLang="ko-KR" sz="1000" kern="100" dirty="0">
              <a:solidFill>
                <a:srgbClr val="50FA7B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: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데이터베이스 테이블의 컬럼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속성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=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클래스의 필드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(ORM)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title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max_length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50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CharField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max_length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필수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input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content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TextField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form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textarea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tag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auto_now_add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생성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update_dt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sz="1000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DateTimeField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sz="1000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auto_now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 저장 시각 기준으로 자동 생성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author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ForeignKey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User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on_delete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CASCADE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related_name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sz="100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my_posts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null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True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sz="1000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ForignKey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1:N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N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설정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CASCADE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가 있는 속성에 해당하는 데이터 삭제 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그를 포함하는 모든 객체 삭제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related_name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역참조할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때 사용</a:t>
            </a:r>
            <a:endParaRPr lang="en-US" altLang="ko-KR" sz="1000" kern="100" dirty="0">
              <a:solidFill>
                <a:srgbClr val="6272A4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class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메타 데이터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데이터에 대한 데이터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Meta </a:t>
            </a:r>
            <a:r>
              <a:rPr lang="ko-KR" altLang="en-US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내부 클래스를 정의해 사용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객체의 별칭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verbose_name_plural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posts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별칭의 복수형 명칭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ordering </a:t>
            </a:r>
            <a:r>
              <a:rPr lang="en-US" altLang="ko-KR" sz="1000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-</a:t>
            </a:r>
            <a:r>
              <a:rPr lang="en-US" altLang="ko-KR" sz="1000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sz="1000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0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sz="1000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sz="1000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 객체 리스트 </a:t>
            </a:r>
            <a:r>
              <a:rPr lang="ko-KR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출력시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정렬 기준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-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면 내림차순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위의 경우에는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sz="1000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create_dt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내림차순 후</a:t>
            </a:r>
            <a:r>
              <a:rPr lang="en-US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 </a:t>
            </a:r>
            <a:r>
              <a:rPr lang="ko-KR" altLang="ko-KR" sz="1000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기준으로 오름차순</a:t>
            </a:r>
            <a:endParaRPr lang="ko-KR" altLang="ko-KR" sz="10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524555-57E4-F442-ADDE-FDE9FDF7CB88}"/>
              </a:ext>
            </a:extLst>
          </p:cNvPr>
          <p:cNvSpPr/>
          <p:nvPr/>
        </p:nvSpPr>
        <p:spPr>
          <a:xfrm>
            <a:off x="6240431" y="535897"/>
            <a:ext cx="5844174" cy="56206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모델 메소드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 :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클래스 메소드가 아니라 객체 메소드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항상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 self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인자를 가지고 있으며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,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테이블 단위가 아니라 레코드 단위에 영향을 미친다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(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테이블 단위는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 views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에서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 </a:t>
            </a:r>
            <a:r>
              <a:rPr lang="en-US" altLang="ko-Kore-KR" sz="1000" dirty="0" err="1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Post.objects.all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()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등으로 사용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__str__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자신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(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객체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)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의 문자열 표현을 반환한다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return </a:t>
            </a:r>
            <a:r>
              <a:rPr lang="en-US" altLang="ko-Kore-KR" sz="1000" dirty="0" err="1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self.title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return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.title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ko-Kore-KR" altLang="ko-Kore-KR" sz="1000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입니다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.'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  <a:spcAft>
                <a:spcPts val="1200"/>
              </a:spcAft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get_absolute_url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자신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(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객체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)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의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 </a:t>
            </a:r>
            <a:r>
              <a:rPr lang="en-US" altLang="ko-Kore-KR" sz="1000" dirty="0" err="1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url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을 반환한다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detail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을 보여주는 경우 위 메소드를 사용하면 편하다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return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reverse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dirty="0" err="1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</a:t>
            </a:r>
            <a:r>
              <a:rPr lang="en-US" altLang="ko-Kore-KR" sz="100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'blog:post_detail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args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[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.id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])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</a:t>
            </a:r>
            <a:r>
              <a:rPr lang="en-US" altLang="ko-Kore-KR" sz="1000" dirty="0" err="1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create_dt</a:t>
            </a:r>
            <a:r>
              <a:rPr lang="ko-Kore-KR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기준으로 앞 뒤 객체 반환</a:t>
            </a:r>
            <a:r>
              <a:rPr lang="en-US" altLang="ko-Kore-KR" sz="1000" dirty="0">
                <a:solidFill>
                  <a:srgbClr val="6272A4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get_previous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return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.get_previous_by_create_dt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get_next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return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.get_next_by_create_dt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class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Comment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post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ForeignKey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Post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on_delete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CASCADE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related_name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comments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author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ForeignKey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User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on_delete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CASCADE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related_name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sz="100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my_comments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content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TextField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create_dt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sz="1000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DateTimeField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auto_now_add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True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class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Meta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ordering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(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-</a:t>
            </a:r>
            <a:r>
              <a:rPr lang="en-US" altLang="ko-Kore-KR" sz="100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create_dt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post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author</a:t>
            </a:r>
            <a:r>
              <a:rPr lang="en-US" altLang="ko-Kore-KR" sz="100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__str__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sz="1000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return</a:t>
            </a:r>
            <a:r>
              <a:rPr lang="en-US" altLang="ko-Kore-KR" sz="100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sz="100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.author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-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sz="1000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sz="100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.content</a:t>
            </a:r>
            <a:r>
              <a:rPr lang="en-US" altLang="ko-Kore-KR" sz="100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en-US" altLang="ko-Kore-KR" sz="100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endParaRPr lang="ko-Kore-KR" altLang="ko-Kore-K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4DD27B-3B80-2F49-B339-BF32CCF1D630}"/>
              </a:ext>
            </a:extLst>
          </p:cNvPr>
          <p:cNvSpPr/>
          <p:nvPr/>
        </p:nvSpPr>
        <p:spPr>
          <a:xfrm>
            <a:off x="2624983" y="766079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D884D97A-310B-E76D-F7AF-D792D5397030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8F6E7597-4D55-A2DF-4329-1257F503FC03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E63B4173-11CF-18D2-F96F-3A7BEDFE4BA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Model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06E72A-0FAF-492A-EA54-F8709202FCCB}"/>
              </a:ext>
            </a:extLst>
          </p:cNvPr>
          <p:cNvSpPr txBox="1"/>
          <p:nvPr/>
        </p:nvSpPr>
        <p:spPr>
          <a:xfrm>
            <a:off x="6240431" y="6211850"/>
            <a:ext cx="223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u="sng" dirty="0"/>
              <a:t>모델이 변경되면</a:t>
            </a:r>
            <a:r>
              <a:rPr lang="en-US" altLang="ko-KR" sz="1800" u="sng" dirty="0"/>
              <a:t>?</a:t>
            </a:r>
            <a:endParaRPr lang="ko-KR" altLang="en-US" sz="1800" u="sng"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A618A27E-E716-B264-F5C9-F024E241942A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7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15EA54-65D5-004E-AD7F-1D662C99DBAB}"/>
              </a:ext>
            </a:extLst>
          </p:cNvPr>
          <p:cNvSpPr/>
          <p:nvPr/>
        </p:nvSpPr>
        <p:spPr>
          <a:xfrm>
            <a:off x="3169920" y="596177"/>
            <a:ext cx="6096000" cy="587436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TabularInline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은 같은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admin page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다른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model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수정할 수 있는 권한을 부여한다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model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데코레이터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admin.site.register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Post,PostAdmin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)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와 동일하다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admin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에서 아이디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제목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작성자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작성</a:t>
            </a:r>
            <a:r>
              <a:rPr lang="ko-KR" altLang="en-US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시각이 보이게 설정함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카테고리로 필터 가능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게시글에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딸려있는 이미지와 댓글을 접근 가능하도록 설정하였음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각 객체들이 위 순서로 보이게 설정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list_display_links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id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말고 제목을 눌러도 해당 글의 정보를 볼 수 있는 페이지로 이동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list_filter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'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author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en-US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create_dt</a:t>
            </a:r>
            <a:r>
              <a:rPr lang="ko-KR" altLang="en-US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와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ko-KR" altLang="en-US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기준으로 필터 생성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search_fields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title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title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과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author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검색 가능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inlines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CommentInline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]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Post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모델에서 연관된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Comment</a:t>
            </a:r>
            <a:r>
              <a:rPr lang="ko-KR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를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확인 및 수정할 수 있다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@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CommentAdmin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list_display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id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content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author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C39F95-E954-1E4A-8F0F-7E1DDA58C8A7}"/>
              </a:ext>
            </a:extLst>
          </p:cNvPr>
          <p:cNvSpPr/>
          <p:nvPr/>
        </p:nvSpPr>
        <p:spPr>
          <a:xfrm>
            <a:off x="3169920" y="288400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37AE0B-6FC9-7E45-B4EB-E7B844F0A1DC}"/>
              </a:ext>
            </a:extLst>
          </p:cNvPr>
          <p:cNvSpPr txBox="1"/>
          <p:nvPr/>
        </p:nvSpPr>
        <p:spPr>
          <a:xfrm>
            <a:off x="9565105" y="4812632"/>
            <a:ext cx="203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Admin </a:t>
            </a:r>
            <a:r>
              <a:rPr kumimoji="1" lang="ko-KR" altLang="en-US" dirty="0"/>
              <a:t>페이지에 접속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DACB0C80-BA4C-8AF3-91DC-7503AE821865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20F797C9-6E8E-1CDD-DCA6-C83985273E04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8421729B-7F10-5752-2A90-2C752F5B111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Admin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sp>
        <p:nvSpPr>
          <p:cNvPr id="4" name="Google Shape;142;p5">
            <a:extLst>
              <a:ext uri="{FF2B5EF4-FFF2-40B4-BE49-F238E27FC236}">
                <a16:creationId xmlns:a16="http://schemas.microsoft.com/office/drawing/2014/main" id="{493188B2-8010-4252-949A-FA8E30192B0F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81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3DD78F-C06D-824E-8E72-45ED134C649D}"/>
              </a:ext>
            </a:extLst>
          </p:cNvPr>
          <p:cNvSpPr/>
          <p:nvPr/>
        </p:nvSpPr>
        <p:spPr>
          <a:xfrm>
            <a:off x="4737752" y="708375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en-US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include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blog.urls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blog/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로 시작되는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이면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, blog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하위에 있는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을 불러온다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. 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757CD1-F554-9D44-A20B-13E4F82EA8C7}"/>
              </a:ext>
            </a:extLst>
          </p:cNvPr>
          <p:cNvSpPr/>
          <p:nvPr/>
        </p:nvSpPr>
        <p:spPr>
          <a:xfrm>
            <a:off x="4737752" y="375425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project</a:t>
            </a:r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9D9BC4-49F4-D443-94E1-F9613ABC3890}"/>
              </a:ext>
            </a:extLst>
          </p:cNvPr>
          <p:cNvSpPr/>
          <p:nvPr/>
        </p:nvSpPr>
        <p:spPr>
          <a:xfrm>
            <a:off x="584056" y="2337092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DE94BE-7E55-C141-8C53-B2301B792597}"/>
              </a:ext>
            </a:extLst>
          </p:cNvPr>
          <p:cNvSpPr/>
          <p:nvPr/>
        </p:nvSpPr>
        <p:spPr>
          <a:xfrm>
            <a:off x="584056" y="2705114"/>
            <a:ext cx="6096000" cy="2427268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blog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중복을 피하기 위한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 </a:t>
            </a:r>
            <a:r>
              <a:rPr lang="ko-KR" altLang="ko-KR" dirty="0">
                <a:solidFill>
                  <a:srgbClr val="6272A4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네임스페이스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/blog/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new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detail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update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delete/&lt;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int:post_pk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&gt;/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delete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73EEC-819E-8F0E-770E-B9F2758A97B2}"/>
              </a:ext>
            </a:extLst>
          </p:cNvPr>
          <p:cNvSpPr txBox="1"/>
          <p:nvPr/>
        </p:nvSpPr>
        <p:spPr>
          <a:xfrm>
            <a:off x="6190701" y="5549005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변경된 홈</a:t>
            </a:r>
            <a:r>
              <a:rPr lang="en-US" altLang="ko-KR" sz="2000" dirty="0"/>
              <a:t>(</a:t>
            </a:r>
            <a:r>
              <a:rPr lang="ko-KR" altLang="en-US" sz="2000" dirty="0">
                <a:hlinkClick r:id="rId3"/>
              </a:rPr>
              <a:t>http://127.0.0.1:8000/blog/</a:t>
            </a:r>
            <a:r>
              <a:rPr lang="en-US" altLang="ko-KR" sz="2000" dirty="0"/>
              <a:t>)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접속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6AA25672-E057-0C52-38E4-446D327CB06B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86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목차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EF6CB800-E577-D146-BA45-B17253BF44FC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오늘의 주제</a:t>
            </a:r>
            <a:endParaRPr dirty="0"/>
          </a:p>
        </p:txBody>
      </p:sp>
      <p:sp>
        <p:nvSpPr>
          <p:cNvPr id="4" name="Google Shape;142;p5">
            <a:extLst>
              <a:ext uri="{FF2B5EF4-FFF2-40B4-BE49-F238E27FC236}">
                <a16:creationId xmlns:a16="http://schemas.microsoft.com/office/drawing/2014/main" id="{93352E1D-F5E2-472E-9034-7D76AA894C49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F220D-4EC9-3F7F-A00C-CA17D496536A}"/>
              </a:ext>
            </a:extLst>
          </p:cNvPr>
          <p:cNvSpPr txBox="1"/>
          <p:nvPr/>
        </p:nvSpPr>
        <p:spPr>
          <a:xfrm>
            <a:off x="2234295" y="914667"/>
            <a:ext cx="9741877" cy="4494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Django 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복습</a:t>
            </a:r>
            <a:endParaRPr kumimoji="1" lang="en-US" altLang="ko-KR" sz="50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Django 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심화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APP 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분리</a:t>
            </a:r>
            <a:endParaRPr kumimoji="1" lang="en-US" altLang="ko-KR" sz="50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Django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심화 </a:t>
            </a:r>
            <a:r>
              <a:rPr kumimoji="1" lang="en-US" altLang="ko-KR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kumimoji="1" lang="ko-KR" altLang="en-US" sz="5000" b="1" dirty="0">
                <a:latin typeface="D2Coding" panose="020B0609020101020101" pitchFamily="49" charset="-127"/>
                <a:ea typeface="D2Coding" panose="020B0609020101020101" pitchFamily="49" charset="-127"/>
              </a:rPr>
              <a:t> 상속</a:t>
            </a:r>
            <a:endParaRPr kumimoji="1" lang="ko-Kore-KR" altLang="en-US" sz="50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83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38;p5">
            <a:extLst>
              <a:ext uri="{FF2B5EF4-FFF2-40B4-BE49-F238E27FC236}">
                <a16:creationId xmlns:a16="http://schemas.microsoft.com/office/drawing/2014/main" id="{F4866BCC-0C03-4A66-7013-525FF3C5CCBD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40;p5">
            <a:extLst>
              <a:ext uri="{FF2B5EF4-FFF2-40B4-BE49-F238E27FC236}">
                <a16:creationId xmlns:a16="http://schemas.microsoft.com/office/drawing/2014/main" id="{F05F569D-BB02-2097-65F9-F6F0527A1176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" name="Google Shape;141;p5">
            <a:extLst>
              <a:ext uri="{FF2B5EF4-FFF2-40B4-BE49-F238E27FC236}">
                <a16:creationId xmlns:a16="http://schemas.microsoft.com/office/drawing/2014/main" id="{4168CBD8-8614-1043-12BB-9235E26338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89359C-90FD-F63D-E5A5-119E9923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230" y="766709"/>
            <a:ext cx="6520208" cy="50191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1EAB6E-BF38-4EC9-8867-D59E23D41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220" y="4055519"/>
            <a:ext cx="1815580" cy="1730296"/>
          </a:xfrm>
          <a:prstGeom prst="ellipse">
            <a:avLst/>
          </a:prstGeom>
        </p:spPr>
      </p:pic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AEB3F379-DF9D-89EC-8968-48C6B3F320B2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23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9CC60-2016-4F4A-BC6B-9CDA3F8B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66" y="959967"/>
            <a:ext cx="3643034" cy="1850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7CD019-EC7E-7B4F-85EB-318CE35A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66" y="3224864"/>
            <a:ext cx="3643034" cy="1777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CDCAB-6DED-3440-B36D-4AE36107DEFF}"/>
              </a:ext>
            </a:extLst>
          </p:cNvPr>
          <p:cNvSpPr txBox="1"/>
          <p:nvPr/>
        </p:nvSpPr>
        <p:spPr>
          <a:xfrm>
            <a:off x="512609" y="2837924"/>
            <a:ext cx="372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 </a:t>
            </a:r>
            <a:r>
              <a:rPr kumimoji="1" lang="en-US" altLang="ko-KR" dirty="0" err="1"/>
              <a:t>detail.html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7DE81C9-6E51-8543-9CD5-39294B2F50D8}"/>
              </a:ext>
            </a:extLst>
          </p:cNvPr>
          <p:cNvSpPr/>
          <p:nvPr/>
        </p:nvSpPr>
        <p:spPr>
          <a:xfrm>
            <a:off x="3945619" y="286643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Google Shape;138;p5">
            <a:extLst>
              <a:ext uri="{FF2B5EF4-FFF2-40B4-BE49-F238E27FC236}">
                <a16:creationId xmlns:a16="http://schemas.microsoft.com/office/drawing/2014/main" id="{EBFDDBBD-9A42-FE8B-784B-AC0333D1172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40;p5">
            <a:extLst>
              <a:ext uri="{FF2B5EF4-FFF2-40B4-BE49-F238E27FC236}">
                <a16:creationId xmlns:a16="http://schemas.microsoft.com/office/drawing/2014/main" id="{74511AF7-F275-7CF3-0704-815F4BCE79D9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7" name="Google Shape;141;p5">
            <a:extLst>
              <a:ext uri="{FF2B5EF4-FFF2-40B4-BE49-F238E27FC236}">
                <a16:creationId xmlns:a16="http://schemas.microsoft.com/office/drawing/2014/main" id="{50977A75-5874-4CC7-10F6-15C0B91EE2C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ko-KR" altLang="en-US" b="1" dirty="0">
                <a:solidFill>
                  <a:srgbClr val="7F7F7F"/>
                </a:solidFill>
              </a:rPr>
              <a:t> 심화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B081EF-8101-B202-C0A9-435F277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36" y="3224864"/>
            <a:ext cx="3910227" cy="1858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3970AC-B5A3-D4E5-A7E7-E818CDDB4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33"/>
          <a:stretch/>
        </p:blipFill>
        <p:spPr>
          <a:xfrm>
            <a:off x="7189318" y="987798"/>
            <a:ext cx="3948745" cy="1769854"/>
          </a:xfrm>
          <a:prstGeom prst="rect">
            <a:avLst/>
          </a:prstGeom>
        </p:spPr>
      </p:pic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897CE08E-8C77-4B0D-81BF-E306F1C42C8D}"/>
              </a:ext>
            </a:extLst>
          </p:cNvPr>
          <p:cNvSpPr/>
          <p:nvPr/>
        </p:nvSpPr>
        <p:spPr>
          <a:xfrm>
            <a:off x="9034559" y="2823567"/>
            <a:ext cx="296779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16990-A665-E3E8-25D3-F0F99243AB5B}"/>
              </a:ext>
            </a:extLst>
          </p:cNvPr>
          <p:cNvSpPr txBox="1"/>
          <p:nvPr/>
        </p:nvSpPr>
        <p:spPr>
          <a:xfrm>
            <a:off x="5113239" y="2831331"/>
            <a:ext cx="3878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변경</a:t>
            </a:r>
            <a:r>
              <a:rPr kumimoji="1" lang="en-US" altLang="ko-KR" dirty="0"/>
              <a:t>!</a:t>
            </a:r>
            <a:r>
              <a:rPr kumimoji="1" lang="ko-KR" altLang="en-US" dirty="0"/>
              <a:t>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delete</a:t>
            </a:r>
            <a:r>
              <a:rPr kumimoji="1" lang="ko-KR" altLang="en-US" dirty="0"/>
              <a:t>도 확인 후 변경해주세요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5" name="도넛[D] 4">
            <a:extLst>
              <a:ext uri="{FF2B5EF4-FFF2-40B4-BE49-F238E27FC236}">
                <a16:creationId xmlns:a16="http://schemas.microsoft.com/office/drawing/2014/main" id="{2A8C7377-E046-56ED-81D4-7741CB1E1F66}"/>
              </a:ext>
            </a:extLst>
          </p:cNvPr>
          <p:cNvSpPr/>
          <p:nvPr/>
        </p:nvSpPr>
        <p:spPr>
          <a:xfrm>
            <a:off x="4242398" y="1696456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656C005F-6E8F-583A-4A5E-DEBA5AA28163}"/>
              </a:ext>
            </a:extLst>
          </p:cNvPr>
          <p:cNvSpPr/>
          <p:nvPr/>
        </p:nvSpPr>
        <p:spPr>
          <a:xfrm>
            <a:off x="8991418" y="2037663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도넛[D] 23">
            <a:extLst>
              <a:ext uri="{FF2B5EF4-FFF2-40B4-BE49-F238E27FC236}">
                <a16:creationId xmlns:a16="http://schemas.microsoft.com/office/drawing/2014/main" id="{B5F0F90C-FE68-1256-A397-9A6CE1693FAD}"/>
              </a:ext>
            </a:extLst>
          </p:cNvPr>
          <p:cNvSpPr/>
          <p:nvPr/>
        </p:nvSpPr>
        <p:spPr>
          <a:xfrm>
            <a:off x="3393901" y="2368454"/>
            <a:ext cx="383060" cy="389198"/>
          </a:xfrm>
          <a:prstGeom prst="donut">
            <a:avLst>
              <a:gd name="adj" fmla="val 1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1146F-8E48-50E4-4EF2-12D61896234B}"/>
              </a:ext>
            </a:extLst>
          </p:cNvPr>
          <p:cNvSpPr txBox="1"/>
          <p:nvPr/>
        </p:nvSpPr>
        <p:spPr>
          <a:xfrm>
            <a:off x="2731008" y="439929"/>
            <a:ext cx="12134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err="1"/>
              <a:t>Url</a:t>
            </a:r>
            <a:r>
              <a:rPr kumimoji="1" lang="ko-KR" altLang="en-US" sz="2000" dirty="0"/>
              <a:t>의 논리적인 이름을 사용하는 곳에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app_name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을 붙여줍시다</a:t>
            </a:r>
            <a:r>
              <a:rPr kumimoji="1" lang="en-US" altLang="ko-KR" sz="2000" dirty="0"/>
              <a:t>!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571002E1-790E-D909-E443-0BED1BB4A517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49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1C8A27-C88E-414C-BE04-AFE4F798D741}"/>
              </a:ext>
            </a:extLst>
          </p:cNvPr>
          <p:cNvSpPr/>
          <p:nvPr/>
        </p:nvSpPr>
        <p:spPr>
          <a:xfrm>
            <a:off x="7643640" y="1614765"/>
            <a:ext cx="3472360" cy="811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C36C0-0798-3F4E-9729-C91D51D9060E}"/>
              </a:ext>
            </a:extLst>
          </p:cNvPr>
          <p:cNvSpPr/>
          <p:nvPr/>
        </p:nvSpPr>
        <p:spPr>
          <a:xfrm>
            <a:off x="484780" y="3322495"/>
            <a:ext cx="3982313" cy="15295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4A373E-6814-4243-8EB0-727B4285F404}"/>
              </a:ext>
            </a:extLst>
          </p:cNvPr>
          <p:cNvSpPr/>
          <p:nvPr/>
        </p:nvSpPr>
        <p:spPr>
          <a:xfrm>
            <a:off x="484780" y="5160154"/>
            <a:ext cx="6096000" cy="9910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DE57F3-A65D-D149-8B97-255A1B1D9263}"/>
              </a:ext>
            </a:extLst>
          </p:cNvPr>
          <p:cNvSpPr/>
          <p:nvPr/>
        </p:nvSpPr>
        <p:spPr>
          <a:xfrm>
            <a:off x="5411946" y="3409751"/>
            <a:ext cx="6096000" cy="811441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6A406F-92EB-1749-928C-8AE97A60F270}"/>
              </a:ext>
            </a:extLst>
          </p:cNvPr>
          <p:cNvSpPr/>
          <p:nvPr/>
        </p:nvSpPr>
        <p:spPr>
          <a:xfrm>
            <a:off x="440517" y="1198652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97EB18-691E-E141-AB98-BCE341671163}"/>
              </a:ext>
            </a:extLst>
          </p:cNvPr>
          <p:cNvSpPr/>
          <p:nvPr/>
        </p:nvSpPr>
        <p:spPr>
          <a:xfrm>
            <a:off x="7613831" y="1280925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A1C0BB-727C-0F4A-A3EF-8450A1718AFD}"/>
              </a:ext>
            </a:extLst>
          </p:cNvPr>
          <p:cNvSpPr/>
          <p:nvPr/>
        </p:nvSpPr>
        <p:spPr>
          <a:xfrm>
            <a:off x="440517" y="3058584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7F782-8E46-964F-90FF-3157F0993F08}"/>
              </a:ext>
            </a:extLst>
          </p:cNvPr>
          <p:cNvSpPr/>
          <p:nvPr/>
        </p:nvSpPr>
        <p:spPr>
          <a:xfrm>
            <a:off x="5411946" y="3108160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9EB9DE-E69F-C44B-AC97-A09AADD08FEC}"/>
              </a:ext>
            </a:extLst>
          </p:cNvPr>
          <p:cNvSpPr/>
          <p:nvPr/>
        </p:nvSpPr>
        <p:spPr>
          <a:xfrm>
            <a:off x="440517" y="4885311"/>
            <a:ext cx="2608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B3338C-2F38-9F4E-B124-9A1FFE0275D8}"/>
              </a:ext>
            </a:extLst>
          </p:cNvPr>
          <p:cNvSpPr/>
          <p:nvPr/>
        </p:nvSpPr>
        <p:spPr>
          <a:xfrm>
            <a:off x="484780" y="1517361"/>
            <a:ext cx="5823255" cy="153029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from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django.db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import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models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from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django.contrib.auth.models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import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User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6272A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# Create your models here.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class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Profile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</a:t>
            </a:r>
            <a:r>
              <a:rPr lang="en-US" altLang="ko-Kore-KR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user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OneToOneField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User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on_delete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CASCADE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age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models.</a:t>
            </a:r>
            <a:r>
              <a:rPr lang="en-US" altLang="ko-Kore-KR" dirty="0" err="1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PositiveIntegerField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help_text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User Age</a:t>
            </a:r>
            <a:r>
              <a:rPr lang="en-US" altLang="ko-Kore-KR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"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blank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True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null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True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0791E-DF37-BD41-9A3D-4D1A9B836413}"/>
              </a:ext>
            </a:extLst>
          </p:cNvPr>
          <p:cNvSpPr txBox="1"/>
          <p:nvPr/>
        </p:nvSpPr>
        <p:spPr>
          <a:xfrm>
            <a:off x="4467093" y="4581095"/>
            <a:ext cx="4138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tx1"/>
                </a:solidFill>
              </a:rPr>
              <a:t>project/project/</a:t>
            </a:r>
            <a:r>
              <a:rPr kumimoji="1" lang="en-US" altLang="ko-KR" b="1" dirty="0" err="1">
                <a:solidFill>
                  <a:schemeClr val="tx1"/>
                </a:solidFill>
              </a:rPr>
              <a:t>urls.py</a:t>
            </a:r>
            <a:r>
              <a:rPr kumimoji="1" lang="ko-KR" altLang="en-US" b="1" dirty="0">
                <a:solidFill>
                  <a:schemeClr val="tx1"/>
                </a:solidFill>
              </a:rPr>
              <a:t> 에서 </a:t>
            </a:r>
            <a:r>
              <a:rPr kumimoji="1" lang="en-US" altLang="ko-KR" b="1" dirty="0">
                <a:solidFill>
                  <a:schemeClr val="tx1"/>
                </a:solidFill>
              </a:rPr>
              <a:t>accounts include!</a:t>
            </a:r>
            <a:endParaRPr kumimoji="1"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65E79-6D4A-1B49-9B4E-F0050F4F571A}"/>
              </a:ext>
            </a:extLst>
          </p:cNvPr>
          <p:cNvSpPr txBox="1"/>
          <p:nvPr/>
        </p:nvSpPr>
        <p:spPr>
          <a:xfrm>
            <a:off x="7482824" y="5860511"/>
            <a:ext cx="521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hlinkClick r:id="rId3"/>
              </a:rPr>
              <a:t>http://127.0.0.1:8000/accounts/</a:t>
            </a:r>
            <a:r>
              <a:rPr kumimoji="1" lang="ko-KR" altLang="en-US" sz="2000" dirty="0"/>
              <a:t>에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접속</a:t>
            </a:r>
            <a:r>
              <a:rPr kumimoji="1" lang="en-US" altLang="ko-KR" sz="2000" dirty="0"/>
              <a:t>!</a:t>
            </a:r>
            <a:endParaRPr kumimoji="1" lang="ko-KR" altLang="en-US" sz="2000" dirty="0"/>
          </a:p>
        </p:txBody>
      </p:sp>
      <p:sp>
        <p:nvSpPr>
          <p:cNvPr id="22" name="Google Shape;138;p5">
            <a:extLst>
              <a:ext uri="{FF2B5EF4-FFF2-40B4-BE49-F238E27FC236}">
                <a16:creationId xmlns:a16="http://schemas.microsoft.com/office/drawing/2014/main" id="{A2D2A0DA-E325-05AE-EA42-BEE4EB80E6A1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40;p5">
            <a:extLst>
              <a:ext uri="{FF2B5EF4-FFF2-40B4-BE49-F238E27FC236}">
                <a16:creationId xmlns:a16="http://schemas.microsoft.com/office/drawing/2014/main" id="{1F43D215-0824-0EBA-EDC9-845A0525D7A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6" name="Google Shape;141;p5">
            <a:extLst>
              <a:ext uri="{FF2B5EF4-FFF2-40B4-BE49-F238E27FC236}">
                <a16:creationId xmlns:a16="http://schemas.microsoft.com/office/drawing/2014/main" id="{4320B18D-7AA7-990E-2193-80DD40689A3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accounts</a:t>
            </a:r>
            <a:r>
              <a:rPr lang="ko-KR" altLang="en-US" b="1" dirty="0">
                <a:solidFill>
                  <a:srgbClr val="7F7F7F"/>
                </a:solidFill>
              </a:rPr>
              <a:t> 앱 생성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93D05-3A9F-E626-5926-EC12A48DA3D6}"/>
              </a:ext>
            </a:extLst>
          </p:cNvPr>
          <p:cNvSpPr txBox="1"/>
          <p:nvPr/>
        </p:nvSpPr>
        <p:spPr>
          <a:xfrm>
            <a:off x="3131030" y="313858"/>
            <a:ext cx="7855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dirty="0"/>
              <a:t>App</a:t>
            </a:r>
            <a:r>
              <a:rPr kumimoji="1" lang="ko-KR" altLang="en-US" sz="2000" dirty="0"/>
              <a:t> 생성 </a:t>
            </a:r>
            <a:r>
              <a:rPr kumimoji="1" lang="en-US" altLang="ko-KR" sz="2000" dirty="0"/>
              <a:t>=&gt; settings</a:t>
            </a:r>
            <a:r>
              <a:rPr kumimoji="1" lang="ko-KR" altLang="en-US" sz="2000" dirty="0"/>
              <a:t>에 추가 </a:t>
            </a:r>
            <a:r>
              <a:rPr kumimoji="1" lang="en-US" altLang="ko-KR" sz="2000" dirty="0"/>
              <a:t>=&gt; models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=&gt; </a:t>
            </a:r>
            <a:r>
              <a:rPr kumimoji="1" lang="ko-KR" altLang="en-US" sz="2000" dirty="0"/>
              <a:t>마이그레이션 적용 </a:t>
            </a:r>
            <a:r>
              <a:rPr kumimoji="1" lang="en-US" altLang="ko-KR" sz="2000" dirty="0"/>
              <a:t>=&gt;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admin, </a:t>
            </a:r>
            <a:r>
              <a:rPr kumimoji="1" lang="en-US" altLang="ko-KR" sz="2000" dirty="0" err="1"/>
              <a:t>urls</a:t>
            </a:r>
            <a:r>
              <a:rPr kumimoji="1" lang="en-US" altLang="ko-KR" sz="2000" dirty="0"/>
              <a:t>, templates, views</a:t>
            </a:r>
            <a:r>
              <a:rPr kumimoji="1" lang="ko-KR" altLang="en-US" sz="2000" dirty="0"/>
              <a:t> 작성</a:t>
            </a:r>
            <a:r>
              <a:rPr kumimoji="1" lang="en-US" altLang="ko-KR" sz="2000" dirty="0"/>
              <a:t> </a:t>
            </a:r>
            <a:endParaRPr kumimoji="1" lang="ko-KR" altLang="en-US" sz="2000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33903008-C7CE-B7BE-3C55-2B579F117751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811719-6E87-6FDE-5FED-BF0013651351}"/>
              </a:ext>
            </a:extLst>
          </p:cNvPr>
          <p:cNvSpPr txBox="1"/>
          <p:nvPr/>
        </p:nvSpPr>
        <p:spPr>
          <a:xfrm>
            <a:off x="256297" y="27525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559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FC5398-83A1-3B4D-813A-806B7903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45" y="1253641"/>
            <a:ext cx="5608744" cy="3108294"/>
          </a:xfrm>
          <a:prstGeom prst="rect">
            <a:avLst/>
          </a:prstGeom>
        </p:spPr>
      </p:pic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8C852341-D0C9-E137-E35E-27EFCC49E8C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C0A41A2-675B-8B28-3A51-6111A31C105A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55AF0560-42C3-E8F5-E8F3-1DA3123EA513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8EF114-1855-3734-D27D-8DA5B3D6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997626" y="3463781"/>
            <a:ext cx="1792298" cy="1796308"/>
          </a:xfrm>
          <a:prstGeom prst="ellipse">
            <a:avLst/>
          </a:prstGeom>
          <a:effectLst>
            <a:softEdge rad="0"/>
          </a:effectLst>
        </p:spPr>
      </p:pic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B2FD89CC-E3F2-7F94-115B-3198C1F44A88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0568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5247530" y="387946"/>
            <a:ext cx="66093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solidFill>
                  <a:srgbClr val="FF0000"/>
                </a:solidFill>
              </a:rPr>
              <a:t>주의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!!! </a:t>
            </a:r>
          </a:p>
          <a:p>
            <a:endParaRPr kumimoji="1" lang="en-US" altLang="ko-KR" dirty="0"/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/templates/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</a:p>
          <a:p>
            <a:r>
              <a:rPr kumimoji="1" lang="ko-KR" altLang="en-US" dirty="0"/>
              <a:t>에다가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파일을 모아둘 것</a:t>
            </a:r>
            <a:r>
              <a:rPr kumimoji="1" lang="en-US" altLang="ko-KR" dirty="0"/>
              <a:t>!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기존 방식으로 작성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 없이 실행은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보여질 템플릿에 대한 결정은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templates</a:t>
            </a:r>
            <a:r>
              <a:rPr lang="ko-KR" altLang="en-US" b="1" dirty="0"/>
              <a:t> 폴더를 검색하여 처음에 발견한 파일을 사용</a:t>
            </a:r>
            <a:r>
              <a:rPr lang="ko-KR" altLang="en-US" dirty="0"/>
              <a:t>하는 방식으로 작동되고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App</a:t>
            </a:r>
            <a:r>
              <a:rPr lang="ko-KR" altLang="en-US" dirty="0"/>
              <a:t>의 </a:t>
            </a:r>
            <a:r>
              <a:rPr lang="en-US" altLang="ko-KR" dirty="0"/>
              <a:t>template</a:t>
            </a:r>
            <a:r>
              <a:rPr lang="ko-KR" altLang="en-US" dirty="0"/>
              <a:t>을 자동으로 가져오는 것이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view</a:t>
            </a:r>
            <a:r>
              <a:rPr lang="ko-KR" altLang="en-US" dirty="0"/>
              <a:t>에서 템플릿을 참고하는 경우에는</a:t>
            </a:r>
            <a:r>
              <a:rPr lang="en-US" altLang="ko-KR" dirty="0"/>
              <a:t>, </a:t>
            </a:r>
            <a:r>
              <a:rPr lang="en" altLang="ko-KR" b="1" dirty="0" err="1"/>
              <a:t>App_name</a:t>
            </a:r>
            <a:r>
              <a:rPr lang="en" altLang="ko-KR" b="1" dirty="0"/>
              <a:t>/</a:t>
            </a:r>
            <a:r>
              <a:rPr lang="en" altLang="ko-KR" b="1" dirty="0" err="1"/>
              <a:t>file_name</a:t>
            </a:r>
            <a:r>
              <a:rPr lang="en" altLang="ko-KR" b="1" dirty="0"/>
              <a:t>(</a:t>
            </a:r>
            <a:r>
              <a:rPr lang="ko-KR" altLang="en-US" b="1" dirty="0" err="1"/>
              <a:t>파일구조</a:t>
            </a:r>
            <a:r>
              <a:rPr lang="en" altLang="ko-KR" b="1" dirty="0"/>
              <a:t>)</a:t>
            </a:r>
          </a:p>
          <a:p>
            <a:r>
              <a:rPr lang="ko-KR" altLang="en-US" dirty="0" err="1"/>
              <a:t>으로</a:t>
            </a:r>
            <a:r>
              <a:rPr lang="ko-KR" altLang="en-US" dirty="0"/>
              <a:t> 작성해주시면 됩니다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기타 </a:t>
            </a:r>
            <a:r>
              <a:rPr lang="en-US" altLang="ko-KR" dirty="0"/>
              <a:t>static</a:t>
            </a:r>
            <a:r>
              <a:rPr lang="ko-KR" altLang="en-US" dirty="0"/>
              <a:t> 파일들</a:t>
            </a:r>
            <a:r>
              <a:rPr lang="en-US" altLang="ko-KR" dirty="0"/>
              <a:t>(image,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  <a:r>
              <a:rPr lang="ko-KR" altLang="en-US" dirty="0"/>
              <a:t>도</a:t>
            </a:r>
            <a:r>
              <a:rPr lang="en-US" altLang="ko-KR" dirty="0"/>
              <a:t> </a:t>
            </a:r>
            <a:r>
              <a:rPr lang="ko-KR" altLang="en-US" dirty="0"/>
              <a:t>이유는 다르지만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collectstatic</a:t>
            </a:r>
            <a:r>
              <a:rPr lang="en-US" altLang="ko-KR" dirty="0"/>
              <a:t> </a:t>
            </a:r>
            <a:r>
              <a:rPr lang="ko-KR" altLang="en-US" dirty="0"/>
              <a:t>시 중복 문제</a:t>
            </a:r>
            <a:r>
              <a:rPr lang="en-US" altLang="ko-KR" dirty="0"/>
              <a:t>)</a:t>
            </a:r>
          </a:p>
          <a:p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/static/</a:t>
            </a:r>
            <a:r>
              <a:rPr kumimoji="1" lang="en-US" altLang="ko-KR" b="1" dirty="0" err="1"/>
              <a:t>App_name</a:t>
            </a:r>
            <a:r>
              <a:rPr kumimoji="1" lang="en-US" altLang="ko-KR" b="1" dirty="0"/>
              <a:t>/ </a:t>
            </a:r>
            <a:br>
              <a:rPr lang="ko-KR" altLang="en-US" dirty="0"/>
            </a:br>
            <a:r>
              <a:rPr lang="ko-KR" altLang="en-US" dirty="0"/>
              <a:t>에다가 파일을 모아두는 것이 좋습니다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1849A-3235-AB4D-8627-DA3B2C18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" y="1322507"/>
            <a:ext cx="2209800" cy="325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BCA24F-F60C-0A40-80F4-47881EAE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8" y="5067481"/>
            <a:ext cx="4000500" cy="812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80B139-6013-1643-BC0D-8A833D25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530" y="4750624"/>
            <a:ext cx="3874088" cy="15535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98BB7B-1974-0043-B68A-D1BC1D0BFFFC}"/>
              </a:ext>
            </a:extLst>
          </p:cNvPr>
          <p:cNvSpPr/>
          <p:nvPr/>
        </p:nvSpPr>
        <p:spPr>
          <a:xfrm>
            <a:off x="5247530" y="4419818"/>
            <a:ext cx="3685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project/blog/templates/blog/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E6B88-6CDC-464C-B47E-3FBCACBB89B7}"/>
              </a:ext>
            </a:extLst>
          </p:cNvPr>
          <p:cNvSpPr/>
          <p:nvPr/>
        </p:nvSpPr>
        <p:spPr>
          <a:xfrm>
            <a:off x="592890" y="4751388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Google Shape;138;p5">
            <a:extLst>
              <a:ext uri="{FF2B5EF4-FFF2-40B4-BE49-F238E27FC236}">
                <a16:creationId xmlns:a16="http://schemas.microsoft.com/office/drawing/2014/main" id="{5B4544D5-FE3C-011C-CB56-7CE8B40BEE9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0;p5">
            <a:extLst>
              <a:ext uri="{FF2B5EF4-FFF2-40B4-BE49-F238E27FC236}">
                <a16:creationId xmlns:a16="http://schemas.microsoft.com/office/drawing/2014/main" id="{A180556A-061B-904C-B516-8F9D60E2E110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" name="Google Shape;141;p5">
            <a:extLst>
              <a:ext uri="{FF2B5EF4-FFF2-40B4-BE49-F238E27FC236}">
                <a16:creationId xmlns:a16="http://schemas.microsoft.com/office/drawing/2014/main" id="{641055AB-3295-2E2B-C995-CCD5284D584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7F7F7F"/>
                </a:solidFill>
              </a:rPr>
              <a:t>Url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r>
              <a:rPr lang="ko-KR" altLang="en-US" b="1" dirty="0">
                <a:solidFill>
                  <a:srgbClr val="7F7F7F"/>
                </a:solidFill>
              </a:rPr>
              <a:t>심화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4DCED-A303-A078-BFC1-963783BB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890" y="4103861"/>
            <a:ext cx="2000250" cy="1986131"/>
          </a:xfrm>
          <a:prstGeom prst="ellipse">
            <a:avLst/>
          </a:prstGeom>
        </p:spPr>
      </p:pic>
      <p:sp>
        <p:nvSpPr>
          <p:cNvPr id="6" name="Google Shape;142;p5">
            <a:extLst>
              <a:ext uri="{FF2B5EF4-FFF2-40B4-BE49-F238E27FC236}">
                <a16:creationId xmlns:a16="http://schemas.microsoft.com/office/drawing/2014/main" id="{F3228D12-BE78-FE6B-C041-A9C529C4035B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738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8DA1-C80F-C38D-C569-7261F5F454B9}"/>
              </a:ext>
            </a:extLst>
          </p:cNvPr>
          <p:cNvSpPr txBox="1"/>
          <p:nvPr/>
        </p:nvSpPr>
        <p:spPr>
          <a:xfrm>
            <a:off x="967748" y="1962364"/>
            <a:ext cx="9852917" cy="225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0" b="1" dirty="0"/>
              <a:t>쉬는 시간 후</a:t>
            </a:r>
            <a:r>
              <a:rPr lang="en-US" altLang="ko-KR" sz="5000" b="1" dirty="0"/>
              <a:t>, Django </a:t>
            </a:r>
            <a:r>
              <a:rPr lang="ko-KR" altLang="en-US" sz="5000" b="1" dirty="0"/>
              <a:t>심화</a:t>
            </a:r>
            <a:r>
              <a:rPr lang="en-US" altLang="ko-KR" sz="5000" b="1" dirty="0"/>
              <a:t> : </a:t>
            </a:r>
            <a:r>
              <a:rPr lang="ko-KR" altLang="en-US" sz="5000" b="1" dirty="0"/>
              <a:t>상속</a:t>
            </a:r>
            <a:endParaRPr lang="en-US" altLang="ko-KR" sz="5000" b="1" dirty="0"/>
          </a:p>
          <a:p>
            <a:pPr>
              <a:lnSpc>
                <a:spcPct val="150000"/>
              </a:lnSpc>
            </a:pPr>
            <a:r>
              <a:rPr lang="ko-KR" altLang="en-US" sz="5000" b="1" dirty="0"/>
              <a:t>시작하겠습니다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1326883C-E1D4-C82D-E99F-E132F965AC35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83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6AA619-9536-B543-A3A0-17B9D5E0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629337"/>
            <a:ext cx="6937357" cy="3820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830283" y="837049"/>
            <a:ext cx="8364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객체</a:t>
            </a:r>
            <a:r>
              <a:rPr kumimoji="1" lang="en-US" altLang="ko-KR" dirty="0"/>
              <a:t>(object, instance)</a:t>
            </a:r>
            <a:r>
              <a:rPr kumimoji="1" lang="ko-KR" altLang="en-US" dirty="0"/>
              <a:t>는 서로 연관된 데이터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attiribute</a:t>
            </a:r>
            <a:r>
              <a:rPr kumimoji="1" lang="en-US" altLang="ko-KR" dirty="0"/>
              <a:t>)</a:t>
            </a:r>
            <a:r>
              <a:rPr kumimoji="1" lang="ko-KR" altLang="en-US" dirty="0"/>
              <a:t>들과 그것들을 조작하기 위한 함수</a:t>
            </a:r>
            <a:r>
              <a:rPr kumimoji="1" lang="en-US" altLang="ko-KR" dirty="0"/>
              <a:t>(method)</a:t>
            </a:r>
            <a:r>
              <a:rPr kumimoji="1" lang="ko-KR" altLang="en-US" dirty="0"/>
              <a:t>들을 하나의 집합에 모아놓은 것을 말합니다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객체 지향 프로그래밍에서 객체를 만들기 위해서는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4E0E0DF-0C68-D646-BBCB-DD4D933BD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307" y="2287091"/>
            <a:ext cx="4678749" cy="2065687"/>
          </a:xfrm>
          <a:prstGeom prst="rect">
            <a:avLst/>
          </a:prstGeom>
        </p:spPr>
      </p:pic>
      <p:sp>
        <p:nvSpPr>
          <p:cNvPr id="11" name="Google Shape;138;p5">
            <a:extLst>
              <a:ext uri="{FF2B5EF4-FFF2-40B4-BE49-F238E27FC236}">
                <a16:creationId xmlns:a16="http://schemas.microsoft.com/office/drawing/2014/main" id="{8FDE4B01-9D72-A543-7ED8-1853CB3BEA6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4F2E96FA-4507-1357-72C0-43BB0F39B648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11FE862F-90CD-B8F9-ADF6-80D2715EE949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파이썬 객체 </a:t>
            </a:r>
            <a:endParaRPr dirty="0"/>
          </a:p>
        </p:txBody>
      </p:sp>
      <p:sp>
        <p:nvSpPr>
          <p:cNvPr id="4" name="Google Shape;142;p5">
            <a:extLst>
              <a:ext uri="{FF2B5EF4-FFF2-40B4-BE49-F238E27FC236}">
                <a16:creationId xmlns:a16="http://schemas.microsoft.com/office/drawing/2014/main" id="{109B30C6-98F8-BF18-AED6-A7113B2D854A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9568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1CFD-B7EB-E044-81FD-DCA481A3793A}"/>
              </a:ext>
            </a:extLst>
          </p:cNvPr>
          <p:cNvSpPr txBox="1"/>
          <p:nvPr/>
        </p:nvSpPr>
        <p:spPr>
          <a:xfrm>
            <a:off x="242391" y="1646148"/>
            <a:ext cx="585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보통 상속은 기존 클래스를 변경하지 않고 </a:t>
            </a:r>
            <a:br>
              <a:rPr lang="en-US" altLang="ko-KR" sz="1800" dirty="0"/>
            </a:br>
            <a:r>
              <a:rPr lang="ko-KR" altLang="en-US" sz="1800" dirty="0"/>
              <a:t>기능을 추가하거나</a:t>
            </a:r>
            <a:r>
              <a:rPr lang="en-US" altLang="ko-KR" sz="1800" dirty="0"/>
              <a:t> </a:t>
            </a:r>
            <a:r>
              <a:rPr lang="ko-KR" altLang="en-US" sz="1800" dirty="0"/>
              <a:t>기존 기능을 변경하려고 할 때 사용합니다</a:t>
            </a:r>
            <a:r>
              <a:rPr lang="en-US" altLang="ko-KR" sz="1800" dirty="0"/>
              <a:t>! </a:t>
            </a:r>
            <a:br>
              <a:rPr lang="en-US" altLang="ko-KR" sz="1800" dirty="0"/>
            </a:br>
            <a:r>
              <a:rPr lang="en-US" altLang="ko-KR" sz="1800" dirty="0"/>
              <a:t>(Django</a:t>
            </a:r>
            <a:r>
              <a:rPr lang="ko-KR" altLang="en-US" sz="1800" dirty="0"/>
              <a:t>에서 기본적으로 제공되는 것들은 수정 불가</a:t>
            </a:r>
            <a:r>
              <a:rPr lang="en-US" altLang="ko-KR" sz="1800" dirty="0"/>
              <a:t>. auth, Form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B455B5-BAE3-924F-92E7-ABAA6F2FF2BD}"/>
              </a:ext>
            </a:extLst>
          </p:cNvPr>
          <p:cNvSpPr/>
          <p:nvPr/>
        </p:nvSpPr>
        <p:spPr>
          <a:xfrm>
            <a:off x="5854200" y="73923"/>
            <a:ext cx="6259981" cy="31444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class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Person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__</a:t>
            </a:r>
            <a:r>
              <a:rPr lang="en-US" altLang="ko-Kore-KR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init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__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i="1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name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age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):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kern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print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kern="0" dirty="0" err="1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altLang="ko-Kore-KR" kern="0" dirty="0" err="1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'Person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생성 중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... 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인자는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name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age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.name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name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.age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i="1" kern="0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age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greeting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i="1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):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kern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print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반갑습니다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. 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저는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.name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이고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,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.age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살입니다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. '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get_name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i="1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):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kern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print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제 이름은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.name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입니다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.'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def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get_age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i="1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):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       </a:t>
            </a:r>
            <a:r>
              <a:rPr lang="en-US" altLang="ko-Kore-KR" kern="0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print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제 나이는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{</a:t>
            </a:r>
            <a:r>
              <a:rPr lang="en-US" altLang="ko-Kore-KR" i="1" kern="0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self</a:t>
            </a: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.age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}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살입니다</a:t>
            </a:r>
            <a:r>
              <a:rPr lang="en-US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.'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 </a:t>
            </a:r>
            <a:r>
              <a:rPr lang="en-US" altLang="ko-Kore-KR" kern="0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=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kern="0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Person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kern="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ko-Kore-KR" altLang="ko-Kore-KR" kern="0" dirty="0">
                <a:solidFill>
                  <a:srgbClr val="F1FA8C"/>
                </a:solidFill>
                <a:effectLst/>
                <a:latin typeface="Calibri" panose="020F0502020204030204" pitchFamily="34" charset="0"/>
                <a:ea typeface="D2Coding" panose="020B0609020101020101" pitchFamily="49" charset="-127"/>
                <a:cs typeface="Times New Roman" panose="02020603050405020304" pitchFamily="18" charset="0"/>
              </a:rPr>
              <a:t>김고대</a:t>
            </a:r>
            <a:r>
              <a:rPr lang="en-US" altLang="ko-Kore-KR" kern="0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'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en-US" altLang="ko-Kore-KR" kern="0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23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a.</a:t>
            </a:r>
            <a:r>
              <a:rPr lang="en-US" altLang="ko-Kore-KR" kern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greeting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a.</a:t>
            </a:r>
            <a:r>
              <a:rPr lang="en-US" altLang="ko-Kore-KR" kern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get_name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350"/>
              </a:lnSpc>
            </a:pPr>
            <a:r>
              <a:rPr lang="en-US" altLang="ko-Kore-KR" kern="0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a.</a:t>
            </a:r>
            <a:r>
              <a:rPr lang="en-US" altLang="ko-Kore-KR" kern="0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get_age</a:t>
            </a:r>
            <a:r>
              <a:rPr lang="en-US" altLang="ko-Kore-KR" kern="0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()</a:t>
            </a:r>
            <a:endParaRPr lang="ko-Kore-KR" altLang="ko-Kore-KR" kern="100" dirty="0">
              <a:effectLst/>
              <a:latin typeface="Calibri" panose="020F050202020403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A4EB78-B337-544F-A905-39B24E7B21D9}"/>
              </a:ext>
            </a:extLst>
          </p:cNvPr>
          <p:cNvSpPr/>
          <p:nvPr/>
        </p:nvSpPr>
        <p:spPr>
          <a:xfrm>
            <a:off x="2976888" y="3285155"/>
            <a:ext cx="9137293" cy="29649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class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Student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Person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</a:t>
            </a:r>
            <a:r>
              <a:rPr lang="en-US" altLang="ko-Kore-KR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init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name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age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gpa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super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().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</a:t>
            </a:r>
            <a:r>
              <a:rPr lang="en-US" altLang="ko-Kore-KR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init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__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name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age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.age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i="1" dirty="0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age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.gpa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i="1" dirty="0" err="1">
                <a:solidFill>
                  <a:srgbClr val="FFB86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gpa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greeting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print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반갑습니다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저는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.name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이고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,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.age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살입니다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 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학점은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.gpa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입니다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.'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def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get_gpa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i="1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):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       </a:t>
            </a:r>
            <a:r>
              <a:rPr lang="en-US" altLang="ko-Kore-KR" dirty="0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print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f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제 학점은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{</a:t>
            </a:r>
            <a:r>
              <a:rPr lang="en-US" altLang="ko-Kore-KR" i="1" dirty="0" err="1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self</a:t>
            </a: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.gpa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}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입니다</a:t>
            </a:r>
            <a:r>
              <a:rPr lang="en-US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.'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 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 </a:t>
            </a:r>
            <a:r>
              <a:rPr lang="en-US" altLang="ko-Kore-KR" dirty="0">
                <a:solidFill>
                  <a:srgbClr val="FF79C6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=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 </a:t>
            </a:r>
            <a:r>
              <a:rPr lang="en-US" altLang="ko-Kore-KR" dirty="0">
                <a:solidFill>
                  <a:srgbClr val="8BE9FD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Student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</a:t>
            </a:r>
            <a:r>
              <a:rPr lang="en-US" altLang="ko-Kore-KR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ko-Kore-KR" altLang="ko-Kore-KR" dirty="0">
                <a:solidFill>
                  <a:srgbClr val="F1FA8C"/>
                </a:solidFill>
                <a:effectLst/>
                <a:latin typeface="Times New Roman" panose="02020603050405020304" pitchFamily="18" charset="0"/>
                <a:ea typeface="D2Coding" panose="020B0609020101020101" pitchFamily="49" charset="-127"/>
              </a:rPr>
              <a:t>김개발</a:t>
            </a:r>
            <a:r>
              <a:rPr lang="en-US" altLang="ko-Kore-KR" dirty="0">
                <a:solidFill>
                  <a:srgbClr val="E9F284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'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24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, </a:t>
            </a:r>
            <a:r>
              <a:rPr lang="en-US" altLang="ko-Kore-KR" dirty="0">
                <a:solidFill>
                  <a:srgbClr val="BD93F9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4.0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b.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greeting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b.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get_name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b.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get_age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ore-KR" dirty="0" err="1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b.</a:t>
            </a:r>
            <a:r>
              <a:rPr lang="en-US" altLang="ko-Kore-KR" dirty="0" err="1">
                <a:solidFill>
                  <a:srgbClr val="50FA7B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get_gpa</a:t>
            </a:r>
            <a:r>
              <a:rPr lang="en-US" altLang="ko-Kore-KR" dirty="0">
                <a:solidFill>
                  <a:srgbClr val="F8F8F2"/>
                </a:solidFill>
                <a:effectLst/>
                <a:latin typeface="D2Coding" panose="020B0609020101020101" pitchFamily="49" charset="-127"/>
                <a:ea typeface="Times New Roman" panose="02020603050405020304" pitchFamily="18" charset="0"/>
              </a:rPr>
              <a:t>()</a:t>
            </a:r>
            <a:endParaRPr lang="ko-Kore-KR" altLang="ko-Kore-KR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FBB61B3C-3F7A-0244-EB22-4D128A8CEE44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40;p5">
            <a:extLst>
              <a:ext uri="{FF2B5EF4-FFF2-40B4-BE49-F238E27FC236}">
                <a16:creationId xmlns:a16="http://schemas.microsoft.com/office/drawing/2014/main" id="{3CBCAF8B-0A78-9E3A-AE29-B42DBB87512E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2" name="Google Shape;141;p5">
            <a:extLst>
              <a:ext uri="{FF2B5EF4-FFF2-40B4-BE49-F238E27FC236}">
                <a16:creationId xmlns:a16="http://schemas.microsoft.com/office/drawing/2014/main" id="{56A375BA-E7BA-E8D9-F0C4-3ABDC8819604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BB944C5C-BB0E-71E0-1801-4C00B66EAA14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433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7041A-050C-6246-B56C-FC409E87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8" y="1289994"/>
            <a:ext cx="3937000" cy="462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42EF54-4F48-A349-BB41-60627B03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57" y="1289994"/>
            <a:ext cx="3454400" cy="139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09C6C3-B436-714E-BA4B-F029CF4D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707" y="3447107"/>
            <a:ext cx="58293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7FEFB-E982-D645-8699-4BA794A2530E}"/>
              </a:ext>
            </a:extLst>
          </p:cNvPr>
          <p:cNvSpPr txBox="1"/>
          <p:nvPr/>
        </p:nvSpPr>
        <p:spPr>
          <a:xfrm>
            <a:off x="5066842" y="1289994"/>
            <a:ext cx="143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Second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0</a:t>
            </a:r>
            <a:r>
              <a:rPr kumimoji="1" lang="ko-KR" altLang="en-US" sz="1200" dirty="0"/>
              <a:t>일 때 에러 발생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5AB208-724E-024B-AF13-D6F1A615A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507" y="5568006"/>
            <a:ext cx="2425700" cy="736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CC9CE-7CEB-5C4B-A779-F459F464A233}"/>
              </a:ext>
            </a:extLst>
          </p:cNvPr>
          <p:cNvSpPr txBox="1"/>
          <p:nvPr/>
        </p:nvSpPr>
        <p:spPr>
          <a:xfrm>
            <a:off x="8955799" y="2903493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메소드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오버라이딩</a:t>
            </a:r>
            <a:r>
              <a:rPr kumimoji="1" lang="ko-KR" altLang="en-US" sz="12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E2D828-6B0C-134C-AB7C-0002F107DC66}"/>
              </a:ext>
            </a:extLst>
          </p:cNvPr>
          <p:cNvSpPr txBox="1"/>
          <p:nvPr/>
        </p:nvSpPr>
        <p:spPr>
          <a:xfrm>
            <a:off x="8994242" y="5034775"/>
            <a:ext cx="216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문제 해결</a:t>
            </a:r>
            <a:r>
              <a:rPr kumimoji="1" lang="en-US" altLang="ko-KR" sz="1200" dirty="0"/>
              <a:t>!</a:t>
            </a:r>
            <a:endParaRPr kumimoji="1" lang="ko-KR" altLang="en-US" sz="1200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F682385-C5E9-9E4E-BC3B-9F88DBFAD96B}"/>
              </a:ext>
            </a:extLst>
          </p:cNvPr>
          <p:cNvSpPr/>
          <p:nvPr/>
        </p:nvSpPr>
        <p:spPr>
          <a:xfrm>
            <a:off x="5296748" y="19508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7952ACF9-D338-1E43-BC2E-E5FC45CE6A75}"/>
              </a:ext>
            </a:extLst>
          </p:cNvPr>
          <p:cNvSpPr/>
          <p:nvPr/>
        </p:nvSpPr>
        <p:spPr>
          <a:xfrm>
            <a:off x="8033084" y="2877215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B3307E19-DDC5-5B40-B88E-781A4C82165F}"/>
              </a:ext>
            </a:extLst>
          </p:cNvPr>
          <p:cNvSpPr/>
          <p:nvPr/>
        </p:nvSpPr>
        <p:spPr>
          <a:xfrm>
            <a:off x="8033084" y="5031993"/>
            <a:ext cx="465546" cy="441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13036D33-7CD6-91A1-2521-9B775609DE39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57E5B77C-8187-19BE-A347-043DAE9DE587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" name="Google Shape;141;p5">
            <a:extLst>
              <a:ext uri="{FF2B5EF4-FFF2-40B4-BE49-F238E27FC236}">
                <a16:creationId xmlns:a16="http://schemas.microsoft.com/office/drawing/2014/main" id="{8B98E9BB-7911-DAFE-C0FA-E7CAAE4A0751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객체 상속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08A880A9-B5A0-13AD-3D11-784337A39F08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0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440518" y="2436609"/>
            <a:ext cx="10848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b="1" dirty="0"/>
              <a:t>Django </a:t>
            </a:r>
            <a:r>
              <a:rPr kumimoji="1" lang="ko-KR" altLang="en-US" sz="2200" b="1" dirty="0"/>
              <a:t>의 위치는</a:t>
            </a:r>
            <a:r>
              <a:rPr kumimoji="1" lang="en-US" altLang="ko-KR" sz="2200" b="1" dirty="0"/>
              <a:t>?</a:t>
            </a:r>
          </a:p>
          <a:p>
            <a:endParaRPr kumimoji="1" lang="en-US" altLang="ko-KR" sz="2200" b="1" dirty="0"/>
          </a:p>
          <a:p>
            <a:r>
              <a:rPr kumimoji="1" lang="ko-KR" altLang="en-US" sz="2000" dirty="0"/>
              <a:t>가상환경 실행 중 </a:t>
            </a:r>
            <a:r>
              <a:rPr kumimoji="1" lang="en-US" altLang="ko-KR" sz="2000" dirty="0"/>
              <a:t>which python </a:t>
            </a:r>
            <a:r>
              <a:rPr kumimoji="1" lang="ko-KR" altLang="en-US" sz="2000" dirty="0"/>
              <a:t>명령어 입력으로 가상환경 경로 찾기</a:t>
            </a:r>
            <a:endParaRPr kumimoji="1" lang="en-US" altLang="ko-KR" sz="2000" dirty="0"/>
          </a:p>
          <a:p>
            <a:r>
              <a:rPr kumimoji="1" lang="en-US" altLang="ko-KR" sz="2000" dirty="0"/>
              <a:t>~~~/</a:t>
            </a:r>
            <a:r>
              <a:rPr kumimoji="1" lang="en-US" altLang="ko-KR" sz="2000" dirty="0" err="1"/>
              <a:t>virtualenv</a:t>
            </a:r>
            <a:r>
              <a:rPr kumimoji="1" lang="en-US" altLang="ko-KR" sz="2000" dirty="0"/>
              <a:t>/{</a:t>
            </a:r>
            <a:r>
              <a:rPr kumimoji="1" lang="ko-KR" altLang="en-US" sz="2000" dirty="0"/>
              <a:t>가상환경이름</a:t>
            </a:r>
            <a:r>
              <a:rPr kumimoji="1" lang="en-US" altLang="ko-KR" sz="2000" dirty="0"/>
              <a:t>}/lib/{python</a:t>
            </a:r>
            <a:r>
              <a:rPr kumimoji="1" lang="ko-KR" altLang="en-US" sz="2000" dirty="0"/>
              <a:t>버전</a:t>
            </a:r>
            <a:r>
              <a:rPr kumimoji="1" lang="en-US" altLang="ko-KR" sz="2000" dirty="0"/>
              <a:t>}/site-packages/</a:t>
            </a:r>
            <a:r>
              <a:rPr kumimoji="1" lang="en-US" altLang="ko-KR" sz="2000" dirty="0" err="1"/>
              <a:t>django</a:t>
            </a:r>
            <a:r>
              <a:rPr kumimoji="1" lang="en-US" altLang="ko-KR" sz="2000" dirty="0"/>
              <a:t>/</a:t>
            </a:r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Django </a:t>
            </a:r>
            <a:r>
              <a:rPr kumimoji="1" lang="ko-KR" altLang="en-US" sz="1800" dirty="0"/>
              <a:t>내부 기능 궁금하시거나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나중에 기능 상속을 하신다면 보세요</a:t>
            </a:r>
            <a:r>
              <a:rPr kumimoji="1" lang="en-US" altLang="ko-KR" sz="1800" dirty="0"/>
              <a:t>! </a:t>
            </a:r>
            <a:r>
              <a:rPr kumimoji="1" lang="ko-KR" altLang="en-US" sz="1800" dirty="0"/>
              <a:t> </a:t>
            </a:r>
            <a:br>
              <a:rPr kumimoji="1" lang="en-US" altLang="ko-KR" sz="1800" dirty="0"/>
            </a:br>
            <a:r>
              <a:rPr kumimoji="1" lang="en-US" altLang="ko-KR" sz="1800" dirty="0"/>
              <a:t>Django </a:t>
            </a:r>
            <a:r>
              <a:rPr kumimoji="1" lang="ko-KR" altLang="en-US" sz="1800" dirty="0" err="1"/>
              <a:t>깃헙을</a:t>
            </a:r>
            <a:r>
              <a:rPr kumimoji="1" lang="ko-KR" altLang="en-US" sz="1800" dirty="0"/>
              <a:t> 참고하는 것도 좋습니다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" altLang="ko-KR" sz="1800" dirty="0">
                <a:hlinkClick r:id="rId3"/>
              </a:rPr>
              <a:t>https://github.com/django/django</a:t>
            </a:r>
            <a:endParaRPr kumimoji="1" lang="en-US" altLang="ko-KR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1C5354-6F6B-0043-BE5B-5AD073E0B9AC}"/>
              </a:ext>
            </a:extLst>
          </p:cNvPr>
          <p:cNvSpPr txBox="1"/>
          <p:nvPr/>
        </p:nvSpPr>
        <p:spPr>
          <a:xfrm>
            <a:off x="6760201" y="375004"/>
            <a:ext cx="8711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b="1" dirty="0">
                <a:solidFill>
                  <a:srgbClr val="FF0000"/>
                </a:solidFill>
              </a:rPr>
              <a:t>여기부터는 모르셔도 됩니다</a:t>
            </a:r>
            <a:r>
              <a:rPr kumimoji="1" lang="en-US" altLang="ko-KR" sz="3000" b="1" dirty="0">
                <a:solidFill>
                  <a:srgbClr val="FF0000"/>
                </a:solidFill>
              </a:rPr>
              <a:t>! </a:t>
            </a:r>
            <a:endParaRPr kumimoji="1" lang="ko-KR" altLang="en-US" sz="3000" b="1" dirty="0">
              <a:solidFill>
                <a:srgbClr val="FF0000"/>
              </a:solidFill>
            </a:endParaRPr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70DA66F8-39DF-8C00-8377-E45AE8D383BE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AD05FF05-317F-F009-A807-87724ECF3A45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45565107-177E-27F7-E4CC-4D390704AB12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</a:t>
            </a:r>
            <a:r>
              <a:rPr lang="ko-KR" altLang="en-US" b="1" dirty="0">
                <a:solidFill>
                  <a:srgbClr val="7F7F7F"/>
                </a:solidFill>
              </a:rPr>
              <a:t>상속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EEB36269-7E53-1844-0DAA-74F6358453A3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718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8EEC11-A213-AC4C-99D3-DCAAD9DE5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6" t="12503" r="16579"/>
          <a:stretch/>
        </p:blipFill>
        <p:spPr>
          <a:xfrm>
            <a:off x="1285101" y="837049"/>
            <a:ext cx="8963115" cy="5334198"/>
          </a:xfrm>
          <a:prstGeom prst="rect">
            <a:avLst/>
          </a:prstGeom>
        </p:spPr>
      </p:pic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EF6CB800-E577-D146-BA45-B17253BF44FC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7F7F7F"/>
                </a:solidFill>
              </a:rPr>
              <a:t>Django</a:t>
            </a:r>
            <a:r>
              <a:rPr lang="ko-KR" altLang="en-US" b="1" dirty="0">
                <a:solidFill>
                  <a:srgbClr val="7F7F7F"/>
                </a:solidFill>
              </a:rPr>
              <a:t> 소개</a:t>
            </a:r>
            <a:endParaRPr dirty="0"/>
          </a:p>
        </p:txBody>
      </p:sp>
      <p:sp>
        <p:nvSpPr>
          <p:cNvPr id="4" name="Google Shape;142;p5">
            <a:extLst>
              <a:ext uri="{FF2B5EF4-FFF2-40B4-BE49-F238E27FC236}">
                <a16:creationId xmlns:a16="http://schemas.microsoft.com/office/drawing/2014/main" id="{93352E1D-F5E2-472E-9034-7D76AA894C49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900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396255" y="1451870"/>
            <a:ext cx="1084800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User</a:t>
            </a:r>
            <a:r>
              <a:rPr lang="ko-KR" altLang="en-US" sz="2200" b="1" dirty="0"/>
              <a:t>의 확장 기법 </a:t>
            </a:r>
            <a:endParaRPr lang="en-US" altLang="ko-KR" sz="2200" b="1" dirty="0"/>
          </a:p>
          <a:p>
            <a:endParaRPr lang="en-US" altLang="ko-KR" dirty="0"/>
          </a:p>
          <a:p>
            <a:r>
              <a:rPr lang="en-US" altLang="ko-KR" sz="1700" b="1" dirty="0"/>
              <a:t>proxy</a:t>
            </a:r>
            <a:r>
              <a:rPr lang="ko-KR" altLang="en-US" sz="1700" b="1" dirty="0"/>
              <a:t> 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부가적인 사용자 정보를 저장할 필요 없이</a:t>
            </a:r>
            <a:r>
              <a:rPr lang="en-US" altLang="ko-KR" dirty="0"/>
              <a:t>,</a:t>
            </a:r>
            <a:r>
              <a:rPr lang="ko-KR" altLang="en-US" dirty="0"/>
              <a:t> 기본 매니저</a:t>
            </a:r>
            <a:r>
              <a:rPr lang="en-US" altLang="ko-KR" dirty="0"/>
              <a:t>(objects)</a:t>
            </a:r>
            <a:r>
              <a:rPr lang="ko-KR" altLang="en-US" dirty="0" err="1"/>
              <a:t>를</a:t>
            </a:r>
            <a:r>
              <a:rPr lang="ko-KR" altLang="en-US" dirty="0"/>
              <a:t> 변경하거나 메서드를 추가 하는 정도의 변화 등 파이썬 수준의 동작만을 변경할 때 사용한다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User</a:t>
            </a:r>
            <a:r>
              <a:rPr lang="ko-KR" altLang="en-US" dirty="0"/>
              <a:t>모델을 상속하고</a:t>
            </a:r>
            <a:r>
              <a:rPr lang="en-US" altLang="ko-KR" dirty="0"/>
              <a:t>, Meta Class</a:t>
            </a:r>
            <a:r>
              <a:rPr lang="ko-KR" altLang="en-US" dirty="0"/>
              <a:t>에서 </a:t>
            </a:r>
            <a:r>
              <a:rPr lang="en-US" altLang="ko-KR" dirty="0"/>
              <a:t>Proxy=True</a:t>
            </a:r>
            <a:r>
              <a:rPr lang="ko-KR" altLang="en-US" dirty="0" err="1"/>
              <a:t>를</a:t>
            </a:r>
            <a:r>
              <a:rPr lang="ko-KR" altLang="en-US" dirty="0"/>
              <a:t> 입력해서 </a:t>
            </a:r>
            <a:r>
              <a:rPr lang="en-US" altLang="ko-KR" dirty="0"/>
              <a:t>proxy </a:t>
            </a:r>
            <a:r>
              <a:rPr lang="ko-KR" altLang="en-US" dirty="0"/>
              <a:t>모델 클래스인 것을 선언할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r>
              <a:rPr lang="en" altLang="ko-KR" sz="1700" b="1" dirty="0"/>
              <a:t>User </a:t>
            </a:r>
            <a:r>
              <a:rPr lang="ko-KR" altLang="en-US" sz="1700" b="1" dirty="0"/>
              <a:t>모델과 일대일관계의 프로필 테이블 추가하기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Django</a:t>
            </a:r>
            <a:r>
              <a:rPr lang="ko-KR" altLang="en-US" dirty="0"/>
              <a:t>의 인증 시스템을 그대로 활용하고</a:t>
            </a:r>
            <a:r>
              <a:rPr lang="en-US" altLang="ko-KR" dirty="0"/>
              <a:t>,</a:t>
            </a:r>
            <a:r>
              <a:rPr lang="ko-KR" altLang="en-US" dirty="0"/>
              <a:t> 로그인이나</a:t>
            </a:r>
            <a:r>
              <a:rPr lang="en-US" altLang="ko-KR" dirty="0"/>
              <a:t> </a:t>
            </a:r>
            <a:r>
              <a:rPr lang="ko-KR" altLang="en-US" dirty="0"/>
              <a:t>권한 부여 등과 상관 없는 사용자 정보 필드를 저장하고자 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/>
              <a:t>models.Model</a:t>
            </a:r>
            <a:r>
              <a:rPr lang="ko-KR" altLang="en-US" dirty="0"/>
              <a:t>을 상속하여 작성한 모델에</a:t>
            </a:r>
            <a:r>
              <a:rPr lang="en-US" altLang="ko-KR" dirty="0"/>
              <a:t>,</a:t>
            </a:r>
            <a:r>
              <a:rPr lang="ko-KR" altLang="en-US" dirty="0"/>
              <a:t> 기존 </a:t>
            </a:r>
            <a:r>
              <a:rPr lang="en-US" altLang="ko-KR" dirty="0"/>
              <a:t>User </a:t>
            </a:r>
            <a:r>
              <a:rPr lang="ko-KR" altLang="en-US" dirty="0"/>
              <a:t>모델과 </a:t>
            </a:r>
            <a:r>
              <a:rPr lang="en-US" altLang="ko-KR" dirty="0" err="1"/>
              <a:t>OneToOneField</a:t>
            </a:r>
            <a:r>
              <a:rPr lang="ko-KR" altLang="en-US" dirty="0"/>
              <a:t>로 일대일관계를 맺어서 사용자에 관한 정보를 저장한다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" altLang="ko-KR" sz="1700" b="1" dirty="0" err="1"/>
              <a:t>AbstractUser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en" altLang="ko-KR" dirty="0"/>
              <a:t>User Model(</a:t>
            </a:r>
            <a:r>
              <a:rPr lang="ko-KR" altLang="en-US" dirty="0"/>
              <a:t>로그인 인증 처리 부분 등</a:t>
            </a:r>
            <a:r>
              <a:rPr lang="en" altLang="ko-KR" dirty="0"/>
              <a:t>)</a:t>
            </a:r>
            <a:r>
              <a:rPr lang="ko-KR" altLang="en-US" dirty="0"/>
              <a:t>을 그대로 가져다 쓰는 대신 몇몇 필드만 재정의할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  <a:p>
            <a:r>
              <a:rPr lang="en" altLang="ko-KR" sz="1700" b="1" dirty="0" err="1"/>
              <a:t>AbstractBaseUser</a:t>
            </a:r>
            <a:r>
              <a:rPr lang="en" altLang="ko-KR" sz="1700" b="1" dirty="0"/>
              <a:t> </a:t>
            </a:r>
            <a:r>
              <a:rPr lang="ko-KR" altLang="en-US" sz="1700" b="1" dirty="0"/>
              <a:t>모델 상속한 사용자 정의 </a:t>
            </a:r>
            <a:r>
              <a:rPr lang="en" altLang="ko-KR" sz="1700" b="1" dirty="0"/>
              <a:t>User </a:t>
            </a:r>
            <a:r>
              <a:rPr lang="ko-KR" altLang="en-US" sz="1700" b="1" dirty="0"/>
              <a:t>모델 사용하기</a:t>
            </a:r>
            <a:endParaRPr lang="en-US" altLang="ko-KR" sz="1700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필드를 재정의할 뿐만 아니라</a:t>
            </a:r>
            <a:r>
              <a:rPr lang="en-US" altLang="ko-KR" dirty="0"/>
              <a:t>, User</a:t>
            </a:r>
            <a:r>
              <a:rPr lang="ko-KR" altLang="en-US" dirty="0"/>
              <a:t>의 인증 및 권환 관리</a:t>
            </a:r>
            <a:r>
              <a:rPr lang="en-US" altLang="ko-KR" dirty="0"/>
              <a:t>(</a:t>
            </a:r>
            <a:r>
              <a:rPr lang="ko-KR" altLang="en-US" dirty="0"/>
              <a:t>로그인 인증 처리 절차</a:t>
            </a:r>
            <a:r>
              <a:rPr lang="en-US" altLang="ko-KR" dirty="0"/>
              <a:t>)</a:t>
            </a:r>
            <a:r>
              <a:rPr lang="ko-KR" altLang="en-US" dirty="0"/>
              <a:t> 등을 수정할 때 사용한다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en" altLang="ko-KR" dirty="0" err="1"/>
              <a:t>settings.py</a:t>
            </a:r>
            <a:r>
              <a:rPr lang="ko-KR" altLang="en-US" dirty="0"/>
              <a:t>에 </a:t>
            </a:r>
            <a:r>
              <a:rPr lang="en" altLang="ko-KR" dirty="0"/>
              <a:t>AUTH_USER_MODEL = ‘{</a:t>
            </a:r>
            <a:r>
              <a:rPr lang="en" altLang="ko-KR" dirty="0" err="1"/>
              <a:t>App_name</a:t>
            </a:r>
            <a:r>
              <a:rPr lang="en" altLang="ko-KR" dirty="0"/>
              <a:t>}.{</a:t>
            </a:r>
            <a:r>
              <a:rPr lang="en" altLang="ko-KR" dirty="0" err="1"/>
              <a:t>model_name</a:t>
            </a:r>
            <a:r>
              <a:rPr lang="en" altLang="ko-KR" dirty="0"/>
              <a:t>}’ </a:t>
            </a:r>
            <a:r>
              <a:rPr lang="ko-KR" altLang="en-US" dirty="0" err="1"/>
              <a:t>를</a:t>
            </a:r>
            <a:r>
              <a:rPr lang="ko-KR" altLang="en-US" dirty="0"/>
              <a:t> 추가해주어야 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Manager(</a:t>
            </a:r>
            <a:r>
              <a:rPr lang="ko-KR" altLang="en-US" dirty="0"/>
              <a:t>기존의 </a:t>
            </a:r>
            <a:r>
              <a:rPr lang="en-US" altLang="ko-KR" dirty="0"/>
              <a:t>objects)</a:t>
            </a:r>
            <a:r>
              <a:rPr lang="ko-KR" altLang="en-US" dirty="0" err="1"/>
              <a:t>를</a:t>
            </a:r>
            <a:r>
              <a:rPr lang="ko-KR" altLang="en-US" dirty="0"/>
              <a:t> 만들어서 </a:t>
            </a:r>
            <a:r>
              <a:rPr lang="ko-KR" altLang="en-US" dirty="0" err="1"/>
              <a:t>설정해주어야한다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endParaRPr kumimoji="1" lang="en-US" altLang="ko-KR" dirty="0"/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18FD75AC-63DE-5FE5-0C40-7973F719E26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C935BBA2-F2A3-3616-7421-B02A9B2EE0D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BD361698-346A-47AC-0416-4FD401706CBA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C5636A87-85D5-DDF5-D5D1-20AB6F340F7A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1069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AB95AA-5673-0449-9AFC-9DDA606E36D8}"/>
              </a:ext>
            </a:extLst>
          </p:cNvPr>
          <p:cNvSpPr/>
          <p:nvPr/>
        </p:nvSpPr>
        <p:spPr>
          <a:xfrm>
            <a:off x="484781" y="1632272"/>
            <a:ext cx="7998194" cy="11705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django.db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models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django.contrib.auth.models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AbstractUser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age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models.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PositiveIntegerField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help_text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 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blank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null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True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E759C9-5EBE-284A-B313-8847DFDEABF4}"/>
              </a:ext>
            </a:extLst>
          </p:cNvPr>
          <p:cNvSpPr/>
          <p:nvPr/>
        </p:nvSpPr>
        <p:spPr>
          <a:xfrm>
            <a:off x="484781" y="1283891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CC57A1-EEA1-154E-AD54-5ADD1C00CE02}"/>
              </a:ext>
            </a:extLst>
          </p:cNvPr>
          <p:cNvSpPr/>
          <p:nvPr/>
        </p:nvSpPr>
        <p:spPr>
          <a:xfrm>
            <a:off x="484781" y="3831134"/>
            <a:ext cx="6096000" cy="15295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.views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Register your models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BaseUserAdmin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add_form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admin.site.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register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BA423-1C87-9648-B692-CF1BF6A91FC4}"/>
              </a:ext>
            </a:extLst>
          </p:cNvPr>
          <p:cNvSpPr/>
          <p:nvPr/>
        </p:nvSpPr>
        <p:spPr>
          <a:xfrm>
            <a:off x="484781" y="3464922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admin.py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Google Shape;138;p5">
            <a:extLst>
              <a:ext uri="{FF2B5EF4-FFF2-40B4-BE49-F238E27FC236}">
                <a16:creationId xmlns:a16="http://schemas.microsoft.com/office/drawing/2014/main" id="{32908BB6-14A3-80CA-62BF-23F2D46BF9A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40;p5">
            <a:extLst>
              <a:ext uri="{FF2B5EF4-FFF2-40B4-BE49-F238E27FC236}">
                <a16:creationId xmlns:a16="http://schemas.microsoft.com/office/drawing/2014/main" id="{3D94AA96-3D22-5479-DD29-6BD3D397717B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0" name="Google Shape;141;p5">
            <a:extLst>
              <a:ext uri="{FF2B5EF4-FFF2-40B4-BE49-F238E27FC236}">
                <a16:creationId xmlns:a16="http://schemas.microsoft.com/office/drawing/2014/main" id="{FE62D744-0943-AE01-ACE9-7423AC7DD5DD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170B25CC-08E2-B2CC-AD9A-A36DAA16B289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357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AE601E-A117-0D44-B798-48C2C7F7D42D}"/>
              </a:ext>
            </a:extLst>
          </p:cNvPr>
          <p:cNvSpPr/>
          <p:nvPr/>
        </p:nvSpPr>
        <p:spPr>
          <a:xfrm>
            <a:off x="396256" y="3057993"/>
            <a:ext cx="6096000" cy="990977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-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회원관리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h1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blog:home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독후감 블로그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&lt;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href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{% 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accounts:signup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 %}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r>
              <a:rPr lang="ko-KR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맑은 고딕" panose="020B0503020000020004" pitchFamily="34" charset="-127"/>
                <a:ea typeface="D2Coding" panose="020B0609020101020101" pitchFamily="49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&lt;/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div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&gt;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0F8466-7824-C540-9F92-3E21A2D2CDD6}"/>
              </a:ext>
            </a:extLst>
          </p:cNvPr>
          <p:cNvSpPr/>
          <p:nvPr/>
        </p:nvSpPr>
        <p:spPr>
          <a:xfrm>
            <a:off x="396256" y="4514857"/>
            <a:ext cx="6096000" cy="1384995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post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{%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csrf_token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%}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{{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form.as_p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}}</a:t>
            </a:r>
          </a:p>
          <a:p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submit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i="1" dirty="0">
                <a:solidFill>
                  <a:srgbClr val="50FA7B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회원가입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8DA2C7-93BE-2945-8125-DA85952DFC36}"/>
              </a:ext>
            </a:extLst>
          </p:cNvPr>
          <p:cNvSpPr/>
          <p:nvPr/>
        </p:nvSpPr>
        <p:spPr>
          <a:xfrm>
            <a:off x="3929329" y="837049"/>
            <a:ext cx="7678615" cy="17091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django.urls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accounts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views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app_name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urlpatterns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[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/accounts/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path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views.signup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name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),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04D47D-D14A-AE4E-9A60-BBF11D811F38}"/>
              </a:ext>
            </a:extLst>
          </p:cNvPr>
          <p:cNvSpPr/>
          <p:nvPr/>
        </p:nvSpPr>
        <p:spPr>
          <a:xfrm>
            <a:off x="3929329" y="529272"/>
            <a:ext cx="25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urls.py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89A942-EF8D-5543-AF63-4E1298A474EA}"/>
              </a:ext>
            </a:extLst>
          </p:cNvPr>
          <p:cNvSpPr/>
          <p:nvPr/>
        </p:nvSpPr>
        <p:spPr>
          <a:xfrm>
            <a:off x="396256" y="2740918"/>
            <a:ext cx="4403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23E63E-04F0-5748-9608-6C37E3B208FC}"/>
              </a:ext>
            </a:extLst>
          </p:cNvPr>
          <p:cNvSpPr/>
          <p:nvPr/>
        </p:nvSpPr>
        <p:spPr>
          <a:xfrm>
            <a:off x="396256" y="4207080"/>
            <a:ext cx="4583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project/accounts/templates/accounts/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signup.html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Google Shape;138;p5">
            <a:extLst>
              <a:ext uri="{FF2B5EF4-FFF2-40B4-BE49-F238E27FC236}">
                <a16:creationId xmlns:a16="http://schemas.microsoft.com/office/drawing/2014/main" id="{A2FAA741-4616-7393-D1A5-5F94EB9EFC43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40;p5">
            <a:extLst>
              <a:ext uri="{FF2B5EF4-FFF2-40B4-BE49-F238E27FC236}">
                <a16:creationId xmlns:a16="http://schemas.microsoft.com/office/drawing/2014/main" id="{8A1EE134-BDE5-D035-526B-6B559339760F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3" name="Google Shape;141;p5">
            <a:extLst>
              <a:ext uri="{FF2B5EF4-FFF2-40B4-BE49-F238E27FC236}">
                <a16:creationId xmlns:a16="http://schemas.microsoft.com/office/drawing/2014/main" id="{7D8DCB67-E703-6B56-F845-E506694ACD5B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8D1C87A1-B7E7-81EB-4530-C6FA7CA9ECB8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676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35FA75-D14F-FF44-B2F6-66A938CEC380}"/>
              </a:ext>
            </a:extLst>
          </p:cNvPr>
          <p:cNvSpPr/>
          <p:nvPr/>
        </p:nvSpPr>
        <p:spPr>
          <a:xfrm>
            <a:off x="6311735" y="819464"/>
            <a:ext cx="3416320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BD93F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AUTH_USER_MODEL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accounts.Profile</a:t>
            </a:r>
            <a:r>
              <a:rPr lang="en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D7EC2-3C44-EB47-82D1-D41D72C7E004}"/>
              </a:ext>
            </a:extLst>
          </p:cNvPr>
          <p:cNvSpPr/>
          <p:nvPr/>
        </p:nvSpPr>
        <p:spPr>
          <a:xfrm>
            <a:off x="484781" y="1340826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project/accounts/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views.py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BB43B-73B7-3840-A75D-1AD2520CD9CA}"/>
              </a:ext>
            </a:extLst>
          </p:cNvPr>
          <p:cNvSpPr/>
          <p:nvPr/>
        </p:nvSpPr>
        <p:spPr>
          <a:xfrm>
            <a:off x="6311735" y="510035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project/project/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settings.py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657824-A8C8-D740-90E3-37B5033BACDA}"/>
              </a:ext>
            </a:extLst>
          </p:cNvPr>
          <p:cNvSpPr/>
          <p:nvPr/>
        </p:nvSpPr>
        <p:spPr>
          <a:xfrm>
            <a:off x="506128" y="1690563"/>
            <a:ext cx="7872046" cy="39354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django.shortcuts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.models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from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django.contrib.auth.forms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import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endParaRPr lang="en-US" altLang="ko-KR" sz="1600" kern="100" dirty="0">
              <a:solidFill>
                <a:srgbClr val="8BE9FD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6272A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# Create your views here.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home.html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UserCreationForm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class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Meta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model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Profile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fields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[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username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email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age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password1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password2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]</a:t>
            </a:r>
            <a:endParaRPr lang="en-US" altLang="ko-KR" sz="1600" kern="100" dirty="0">
              <a:solidFill>
                <a:srgbClr val="F8F8F2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def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.method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"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form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=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8BE9FD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CreateUserForm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 err="1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.</a:t>
            </a:r>
            <a:r>
              <a:rPr lang="en-US" altLang="ko-KR" dirty="0" err="1">
                <a:solidFill>
                  <a:srgbClr val="BD93F9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POST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if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is_valid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():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form.</a:t>
            </a:r>
            <a:r>
              <a:rPr lang="en-US" altLang="ko-KR" dirty="0" err="1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save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    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redirect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accounts:home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)</a:t>
            </a:r>
            <a:endParaRPr lang="ko-KR" altLang="ko-KR" sz="1600" kern="100" dirty="0"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   </a:t>
            </a:r>
            <a:r>
              <a:rPr lang="en-US" altLang="ko-KR" dirty="0">
                <a:solidFill>
                  <a:srgbClr val="FF79C6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return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 </a:t>
            </a:r>
            <a:r>
              <a:rPr lang="en-US" altLang="ko-KR" dirty="0">
                <a:solidFill>
                  <a:srgbClr val="50FA7B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render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(</a:t>
            </a:r>
            <a:r>
              <a:rPr lang="en-US" altLang="ko-KR" i="1" dirty="0">
                <a:solidFill>
                  <a:srgbClr val="FFB86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request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accounts/</a:t>
            </a:r>
            <a:r>
              <a:rPr lang="en-US" altLang="ko-KR" dirty="0" err="1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signup.html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, {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1FA8C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form</a:t>
            </a:r>
            <a:r>
              <a:rPr lang="en-US" altLang="ko-KR" dirty="0">
                <a:solidFill>
                  <a:srgbClr val="E9F284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'</a:t>
            </a:r>
            <a:r>
              <a:rPr lang="en-US" altLang="ko-KR" dirty="0">
                <a:solidFill>
                  <a:srgbClr val="F8F8F2"/>
                </a:solidFill>
                <a:latin typeface="D2Coding" panose="020B0609020101020101" pitchFamily="49" charset="-127"/>
                <a:ea typeface="맑은 고딕" panose="020B0503020000020004" pitchFamily="34" charset="-127"/>
                <a:cs typeface="굴림" panose="020B0600000101010101" pitchFamily="34" charset="-127"/>
              </a:rPr>
              <a:t>: form})</a:t>
            </a:r>
            <a:endParaRPr lang="ko-KR" altLang="ko-KR" sz="16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51C40D-ABCB-504F-8A1B-A41C5A22199A}"/>
              </a:ext>
            </a:extLst>
          </p:cNvPr>
          <p:cNvSpPr/>
          <p:nvPr/>
        </p:nvSpPr>
        <p:spPr>
          <a:xfrm>
            <a:off x="484781" y="5861962"/>
            <a:ext cx="3326552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 err="1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accounts.models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FF79C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" altLang="ko-KR" dirty="0">
                <a:solidFill>
                  <a:srgbClr val="F8F8F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R" dirty="0">
                <a:solidFill>
                  <a:srgbClr val="8BE9F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Profile</a:t>
            </a:r>
            <a:endParaRPr lang="en" altLang="ko-KR" dirty="0">
              <a:solidFill>
                <a:srgbClr val="F8F8F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46B92A-A671-8642-A09F-EFBBB2562F4C}"/>
              </a:ext>
            </a:extLst>
          </p:cNvPr>
          <p:cNvSpPr/>
          <p:nvPr/>
        </p:nvSpPr>
        <p:spPr>
          <a:xfrm>
            <a:off x="440518" y="5586761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project/blog/</a:t>
            </a:r>
            <a:r>
              <a:rPr lang="en" altLang="ko-KR" dirty="0" err="1">
                <a:solidFill>
                  <a:srgbClr val="6272A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models.py</a:t>
            </a:r>
            <a:endParaRPr lang="en" altLang="ko-KR" dirty="0">
              <a:solidFill>
                <a:srgbClr val="6272A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8124-84E7-754B-B144-F8DF3E95DB2E}"/>
              </a:ext>
            </a:extLst>
          </p:cNvPr>
          <p:cNvSpPr txBox="1"/>
          <p:nvPr/>
        </p:nvSpPr>
        <p:spPr>
          <a:xfrm>
            <a:off x="4307305" y="5861962"/>
            <a:ext cx="316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User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싹 다 </a:t>
            </a:r>
            <a:r>
              <a:rPr kumimoji="1" lang="en-US" altLang="ko-KR" dirty="0"/>
              <a:t>Profile</a:t>
            </a:r>
            <a:r>
              <a:rPr kumimoji="1" lang="ko-KR" altLang="en-US" dirty="0"/>
              <a:t>로 변경</a:t>
            </a:r>
          </a:p>
        </p:txBody>
      </p:sp>
      <p:sp>
        <p:nvSpPr>
          <p:cNvPr id="20" name="Google Shape;138;p5">
            <a:extLst>
              <a:ext uri="{FF2B5EF4-FFF2-40B4-BE49-F238E27FC236}">
                <a16:creationId xmlns:a16="http://schemas.microsoft.com/office/drawing/2014/main" id="{1F96D748-4B6D-9320-D4A1-3CBB0462FC98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40;p5">
            <a:extLst>
              <a:ext uri="{FF2B5EF4-FFF2-40B4-BE49-F238E27FC236}">
                <a16:creationId xmlns:a16="http://schemas.microsoft.com/office/drawing/2014/main" id="{451D6D47-8274-503D-E6E3-74E186AB64CD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" name="Google Shape;141;p5">
            <a:extLst>
              <a:ext uri="{FF2B5EF4-FFF2-40B4-BE49-F238E27FC236}">
                <a16:creationId xmlns:a16="http://schemas.microsoft.com/office/drawing/2014/main" id="{8C307192-CB86-C166-D7B1-B627EF47CB4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Django User </a:t>
            </a:r>
            <a:r>
              <a:rPr lang="ko-KR" altLang="en-US" b="1" dirty="0">
                <a:solidFill>
                  <a:srgbClr val="7F7F7F"/>
                </a:solidFill>
              </a:rPr>
              <a:t>확장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2C830487-6986-5AF9-21F3-075AAF029820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132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B208F0-8D2B-1F46-B6B9-5F5BDE63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27" y="1336431"/>
            <a:ext cx="5292573" cy="366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FCF40-F528-DE41-AE60-078B3EB1B489}"/>
              </a:ext>
            </a:extLst>
          </p:cNvPr>
          <p:cNvSpPr txBox="1"/>
          <p:nvPr/>
        </p:nvSpPr>
        <p:spPr>
          <a:xfrm>
            <a:off x="396256" y="2111007"/>
            <a:ext cx="7006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장고의  주기능 중 하나</a:t>
            </a:r>
          </a:p>
          <a:p>
            <a:r>
              <a:rPr lang="en" altLang="ko-KR" dirty="0"/>
              <a:t>Model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" altLang="ko-KR" dirty="0"/>
              <a:t>Form</a:t>
            </a:r>
            <a:r>
              <a:rPr lang="ko-KR" altLang="en-US" dirty="0"/>
              <a:t>클래스를 정의하면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Model</a:t>
            </a:r>
            <a:r>
              <a:rPr lang="ko-KR" altLang="en-US" dirty="0"/>
              <a:t>이 </a:t>
            </a:r>
            <a:r>
              <a:rPr lang="en" altLang="ko-KR" dirty="0"/>
              <a:t>DB</a:t>
            </a:r>
            <a:r>
              <a:rPr lang="ko-KR" altLang="en-US" dirty="0"/>
              <a:t>랑 상호작용 하는 것처럼 </a:t>
            </a:r>
            <a:r>
              <a:rPr lang="en-US" altLang="ko-KR" dirty="0"/>
              <a:t>Form</a:t>
            </a:r>
            <a:r>
              <a:rPr lang="ko-KR" altLang="en-US" dirty="0"/>
              <a:t>클래스와 </a:t>
            </a:r>
            <a:r>
              <a:rPr lang="ko-KR" altLang="en-US" dirty="0" err="1"/>
              <a:t>프론트엔드가</a:t>
            </a:r>
            <a:r>
              <a:rPr lang="ko-KR" altLang="en-US" dirty="0"/>
              <a:t> 상호작용한다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/>
              <a:t>Form</a:t>
            </a:r>
            <a:r>
              <a:rPr lang="ko-KR" altLang="en-US" dirty="0"/>
              <a:t>클래스를 상속받아서 따로 </a:t>
            </a:r>
            <a:r>
              <a:rPr lang="en-US" altLang="ko-KR" dirty="0" err="1"/>
              <a:t>forms.py</a:t>
            </a:r>
            <a:r>
              <a:rPr lang="ko-KR" altLang="en-US" dirty="0" err="1"/>
              <a:t>를</a:t>
            </a:r>
            <a:r>
              <a:rPr lang="ko-KR" altLang="en-US" dirty="0"/>
              <a:t> 만들어 사용하며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입력폼</a:t>
            </a:r>
            <a:r>
              <a:rPr lang="ko-KR" altLang="en-US" dirty="0"/>
              <a:t> </a:t>
            </a:r>
            <a:r>
              <a:rPr lang="en" altLang="ko-KR" dirty="0"/>
              <a:t>HTML </a:t>
            </a:r>
            <a:r>
              <a:rPr lang="ko-KR" altLang="en-US" dirty="0"/>
              <a:t>생성</a:t>
            </a:r>
            <a:r>
              <a:rPr lang="en-US" altLang="ko-KR" dirty="0"/>
              <a:t>( form.</a:t>
            </a:r>
            <a:r>
              <a:rPr lang="en" altLang="ko-KR" dirty="0" err="1"/>
              <a:t>as_table</a:t>
            </a:r>
            <a:r>
              <a:rPr lang="en" altLang="ko-KR" dirty="0"/>
              <a:t>(), </a:t>
            </a:r>
            <a:r>
              <a:rPr lang="en" altLang="ko-KR" dirty="0" err="1"/>
              <a:t>form.as_p</a:t>
            </a:r>
            <a:r>
              <a:rPr lang="en" altLang="ko-KR" dirty="0"/>
              <a:t>(), </a:t>
            </a:r>
            <a:r>
              <a:rPr lang="en" altLang="ko-KR" dirty="0" err="1"/>
              <a:t>form.as_ul</a:t>
            </a:r>
            <a:r>
              <a:rPr lang="en" altLang="ko-KR" dirty="0"/>
              <a:t>()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b="1" dirty="0" err="1"/>
              <a:t>입력폼</a:t>
            </a:r>
            <a:r>
              <a:rPr lang="ko-KR" altLang="en-US" b="1" dirty="0"/>
              <a:t> 값 검증</a:t>
            </a:r>
            <a:r>
              <a:rPr lang="en-US" altLang="ko-KR" b="1" dirty="0"/>
              <a:t>(</a:t>
            </a:r>
            <a:r>
              <a:rPr lang="en" altLang="ko-KR" b="1" dirty="0"/>
              <a:t>validation) </a:t>
            </a:r>
            <a:r>
              <a:rPr lang="ko-KR" altLang="en-US" b="1" dirty="0"/>
              <a:t>및 값 변환</a:t>
            </a:r>
            <a:r>
              <a:rPr lang="ko-KR" altLang="en-US" dirty="0"/>
              <a:t> </a:t>
            </a:r>
            <a:endParaRPr lang="en-US" altLang="ko-K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검증을 통과한 값들을 </a:t>
            </a:r>
            <a:r>
              <a:rPr lang="ko-KR" altLang="en-US" b="1" dirty="0" err="1"/>
              <a:t>사전타입</a:t>
            </a:r>
            <a:r>
              <a:rPr lang="en-US" altLang="ko-KR" dirty="0"/>
              <a:t>(</a:t>
            </a:r>
            <a:r>
              <a:rPr lang="en" altLang="ko-KR" dirty="0" err="1"/>
              <a:t>cleaned_data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ko-KR" altLang="en-US" dirty="0"/>
              <a:t>등의 역할을 수행한다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 폼</a:t>
            </a:r>
            <a:r>
              <a:rPr lang="en-US" altLang="ko-KR" dirty="0"/>
              <a:t>, </a:t>
            </a:r>
            <a:r>
              <a:rPr lang="ko-KR" altLang="en-US" dirty="0"/>
              <a:t>모델 폼</a:t>
            </a:r>
            <a:r>
              <a:rPr lang="en-US" altLang="ko-KR" dirty="0"/>
              <a:t>, </a:t>
            </a:r>
            <a:r>
              <a:rPr lang="ko-KR" altLang="en-US" dirty="0" err="1"/>
              <a:t>폼셋</a:t>
            </a:r>
            <a:r>
              <a:rPr lang="ko-KR" altLang="en-US" dirty="0"/>
              <a:t> 등의 종류가 있다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46F7344C-0113-017B-A120-E002D54A07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43A0DE1C-9683-D10A-6FC9-6623B253E7C1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6E98C887-DFFA-46C9-93F2-ABFCB485EEFE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  <p:sp>
        <p:nvSpPr>
          <p:cNvPr id="4" name="Google Shape;142;p5">
            <a:extLst>
              <a:ext uri="{FF2B5EF4-FFF2-40B4-BE49-F238E27FC236}">
                <a16:creationId xmlns:a16="http://schemas.microsoft.com/office/drawing/2014/main" id="{09DAA7F8-12CE-06C3-895F-4D4454788034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8975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9D9F08-DEE4-484A-BC38-B39FDF64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144826"/>
            <a:ext cx="9029700" cy="5041900"/>
          </a:xfrm>
          <a:prstGeom prst="rect">
            <a:avLst/>
          </a:prstGeom>
        </p:spPr>
      </p:pic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817C2CEB-9DA9-8757-3C61-AF6502D3BFD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C198229-4A86-38F5-5C23-8E3FA562D014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65B0B8DF-3FFA-3629-8084-310A669EE210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F3F1FF9F-8A60-3023-33EE-C679E091A3AC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075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00840-F6A5-D74C-A947-EF46E572C2DF}"/>
              </a:ext>
            </a:extLst>
          </p:cNvPr>
          <p:cNvSpPr txBox="1"/>
          <p:nvPr/>
        </p:nvSpPr>
        <p:spPr>
          <a:xfrm>
            <a:off x="3375643" y="1144826"/>
            <a:ext cx="569010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Widget</a:t>
            </a:r>
          </a:p>
          <a:p>
            <a:r>
              <a:rPr kumimoji="1" lang="en-US" altLang="ko-KR" dirty="0">
                <a:solidFill>
                  <a:schemeClr val="tx1"/>
                </a:solidFill>
              </a:rPr>
              <a:t>&lt;input&gt;, &lt;</a:t>
            </a:r>
            <a:r>
              <a:rPr kumimoji="1" lang="en-US" altLang="ko-KR" dirty="0" err="1">
                <a:solidFill>
                  <a:schemeClr val="tx1"/>
                </a:solidFill>
              </a:rPr>
              <a:t>textarea</a:t>
            </a:r>
            <a:r>
              <a:rPr kumimoji="1" lang="en-US" altLang="ko-KR" dirty="0">
                <a:solidFill>
                  <a:schemeClr val="tx1"/>
                </a:solidFill>
              </a:rPr>
              <a:t>&gt;</a:t>
            </a:r>
            <a:r>
              <a:rPr kumimoji="1" lang="ko-KR" altLang="en-US" dirty="0">
                <a:solidFill>
                  <a:schemeClr val="tx1"/>
                </a:solidFill>
              </a:rPr>
              <a:t>같은 </a:t>
            </a:r>
            <a:r>
              <a:rPr kumimoji="1" lang="en-US" altLang="ko-KR" dirty="0">
                <a:solidFill>
                  <a:schemeClr val="tx1"/>
                </a:solidFill>
              </a:rPr>
              <a:t>HTML </a:t>
            </a:r>
            <a:r>
              <a:rPr kumimoji="1" lang="ko-KR" altLang="en-US" dirty="0">
                <a:solidFill>
                  <a:schemeClr val="tx1"/>
                </a:solidFill>
              </a:rPr>
              <a:t>폼 위젯에 대응되는 클래스로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해당 위젯을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Field 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각 필드에 대한 유효성을 담당하는 클래스이다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br>
              <a:rPr kumimoji="1" lang="en-US" altLang="ko-KR" dirty="0">
                <a:solidFill>
                  <a:schemeClr val="tx1"/>
                </a:solidFill>
              </a:rPr>
            </a:br>
            <a:r>
              <a:rPr kumimoji="1" lang="ko-KR" altLang="en-US" dirty="0">
                <a:solidFill>
                  <a:schemeClr val="tx1"/>
                </a:solidFill>
              </a:rPr>
              <a:t>예</a:t>
            </a:r>
            <a:r>
              <a:rPr kumimoji="1" lang="en-US" altLang="ko-KR" dirty="0">
                <a:solidFill>
                  <a:schemeClr val="tx1"/>
                </a:solidFill>
              </a:rPr>
              <a:t>) </a:t>
            </a:r>
            <a:r>
              <a:rPr kumimoji="1" lang="en-US" altLang="ko-KR" dirty="0" err="1">
                <a:solidFill>
                  <a:schemeClr val="tx1"/>
                </a:solidFill>
              </a:rPr>
              <a:t>EmailField</a:t>
            </a:r>
            <a:r>
              <a:rPr kumimoji="1" lang="ko-KR" altLang="en-US" dirty="0">
                <a:solidFill>
                  <a:schemeClr val="tx1"/>
                </a:solidFill>
              </a:rPr>
              <a:t>는 데이터가 유효한 이메일 주소인지 확인한다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폼 자체에 대한 유효성 검증 규칙 및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 err="1">
                <a:solidFill>
                  <a:schemeClr val="tx1"/>
                </a:solidFill>
              </a:rPr>
              <a:t>로서의</a:t>
            </a:r>
            <a:r>
              <a:rPr kumimoji="1" lang="ko-KR" altLang="en-US" dirty="0">
                <a:solidFill>
                  <a:schemeClr val="tx1"/>
                </a:solidFill>
              </a:rPr>
              <a:t> 표시 방법을 알고 있는 필드의 모음이다</a:t>
            </a:r>
            <a:r>
              <a:rPr kumimoji="1" lang="en-US" altLang="ko-KR" dirty="0">
                <a:solidFill>
                  <a:schemeClr val="tx1"/>
                </a:solidFill>
              </a:rPr>
              <a:t>. 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Form Media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필요한 </a:t>
            </a:r>
            <a:r>
              <a:rPr kumimoji="1" lang="en-US" altLang="ko-KR" dirty="0">
                <a:solidFill>
                  <a:schemeClr val="tx1"/>
                </a:solidFill>
              </a:rPr>
              <a:t>CSS</a:t>
            </a:r>
            <a:r>
              <a:rPr kumimoji="1" lang="ko-KR" altLang="en-US" dirty="0">
                <a:solidFill>
                  <a:schemeClr val="tx1"/>
                </a:solidFill>
              </a:rPr>
              <a:t>와 </a:t>
            </a:r>
            <a:r>
              <a:rPr kumimoji="1" lang="en-US" altLang="ko-KR" dirty="0">
                <a:solidFill>
                  <a:schemeClr val="tx1"/>
                </a:solidFill>
              </a:rPr>
              <a:t>JS</a:t>
            </a:r>
            <a:r>
              <a:rPr kumimoji="1" lang="ko-KR" altLang="en-US" dirty="0" err="1">
                <a:solidFill>
                  <a:schemeClr val="tx1"/>
                </a:solidFill>
              </a:rPr>
              <a:t>를</a:t>
            </a:r>
            <a:r>
              <a:rPr kumimoji="1" lang="ko-KR" altLang="en-US" dirty="0">
                <a:solidFill>
                  <a:schemeClr val="tx1"/>
                </a:solidFill>
              </a:rPr>
              <a:t> 제공해준다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Bound Form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데이터 집합에 바인딩 되어 있으면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해당 데이터의 유효성을 검사하고 </a:t>
            </a:r>
            <a:r>
              <a:rPr kumimoji="1" lang="en-US" altLang="ko-KR" dirty="0">
                <a:solidFill>
                  <a:schemeClr val="tx1"/>
                </a:solidFill>
              </a:rPr>
              <a:t>HTML</a:t>
            </a:r>
            <a:r>
              <a:rPr kumimoji="1" lang="ko-KR" altLang="en-US" dirty="0">
                <a:solidFill>
                  <a:schemeClr val="tx1"/>
                </a:solidFill>
              </a:rPr>
              <a:t>로 렌더링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Unbound Form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ko-KR" altLang="en-US" dirty="0">
                <a:solidFill>
                  <a:schemeClr val="tx1"/>
                </a:solidFill>
              </a:rPr>
              <a:t>유효성을 검사할 데이터가 없으므로 유효성 검사를 하지 못하며 빈 양식을 렌더링</a:t>
            </a:r>
          </a:p>
        </p:txBody>
      </p:sp>
      <p:sp>
        <p:nvSpPr>
          <p:cNvPr id="8" name="Google Shape;138;p5">
            <a:extLst>
              <a:ext uri="{FF2B5EF4-FFF2-40B4-BE49-F238E27FC236}">
                <a16:creationId xmlns:a16="http://schemas.microsoft.com/office/drawing/2014/main" id="{20F7BC9D-6EE8-C39B-8FEB-C566CDC5BC92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0;p5">
            <a:extLst>
              <a:ext uri="{FF2B5EF4-FFF2-40B4-BE49-F238E27FC236}">
                <a16:creationId xmlns:a16="http://schemas.microsoft.com/office/drawing/2014/main" id="{22C52EFD-659C-A814-C361-321311B45D8E}"/>
              </a:ext>
            </a:extLst>
          </p:cNvPr>
          <p:cNvSpPr txBox="1"/>
          <p:nvPr/>
        </p:nvSpPr>
        <p:spPr>
          <a:xfrm>
            <a:off x="584056" y="305085"/>
            <a:ext cx="23174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Django </a:t>
            </a:r>
            <a:r>
              <a:rPr lang="ko-KR" altLang="en-US" sz="2400" b="1" dirty="0">
                <a:solidFill>
                  <a:srgbClr val="FF0000"/>
                </a:solidFill>
              </a:rPr>
              <a:t>심심화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" name="Google Shape;141;p5">
            <a:extLst>
              <a:ext uri="{FF2B5EF4-FFF2-40B4-BE49-F238E27FC236}">
                <a16:creationId xmlns:a16="http://schemas.microsoft.com/office/drawing/2014/main" id="{4F95CFA4-0946-0AAB-741D-C78DBBA5E067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Form </a:t>
            </a:r>
            <a:r>
              <a:rPr lang="ko-KR" altLang="en-US" b="1" dirty="0">
                <a:solidFill>
                  <a:srgbClr val="7F7F7F"/>
                </a:solidFill>
              </a:rPr>
              <a:t>용어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F26653EF-40CD-92D3-B880-3C8AF5B0731F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15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1;p5">
            <a:extLst>
              <a:ext uri="{FF2B5EF4-FFF2-40B4-BE49-F238E27FC236}">
                <a16:creationId xmlns:a16="http://schemas.microsoft.com/office/drawing/2014/main" id="{C89CCF15-6200-0C47-BFE7-595AF9C0CBE9}"/>
              </a:ext>
            </a:extLst>
          </p:cNvPr>
          <p:cNvSpPr txBox="1"/>
          <p:nvPr/>
        </p:nvSpPr>
        <p:spPr>
          <a:xfrm>
            <a:off x="584056" y="766750"/>
            <a:ext cx="13057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프레임워크</a:t>
            </a:r>
            <a:endParaRPr dirty="0"/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2232258E-CC55-2B4E-A3E5-7A45619BA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0897"/>
            <a:ext cx="6250127" cy="26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2E92CD-18B1-8044-B5B4-89CD0CBF519F}"/>
              </a:ext>
            </a:extLst>
          </p:cNvPr>
          <p:cNvSpPr txBox="1"/>
          <p:nvPr/>
        </p:nvSpPr>
        <p:spPr>
          <a:xfrm>
            <a:off x="6435965" y="535897"/>
            <a:ext cx="55308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500" b="1" dirty="0"/>
              <a:t>API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프로그램에서 운영체제나 프로그래밍 언어가 제공하는 기능을 제어할 수 있게 만든 인터페이스</a:t>
            </a:r>
            <a:endParaRPr lang="en-US" altLang="ko-KR" sz="2000" dirty="0"/>
          </a:p>
          <a:p>
            <a:r>
              <a:rPr lang="en-US" altLang="ko-KR" sz="2000" dirty="0"/>
              <a:t>(ex. </a:t>
            </a:r>
            <a:r>
              <a:rPr lang="ko-KR" altLang="en-US" sz="2000" dirty="0"/>
              <a:t>구글 소셜 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 맵</a:t>
            </a:r>
            <a:r>
              <a:rPr lang="en-US" altLang="ko-KR" sz="2000" dirty="0"/>
              <a:t> </a:t>
            </a:r>
            <a:r>
              <a:rPr lang="ko-KR" altLang="en-US" sz="2000" dirty="0"/>
              <a:t>등 </a:t>
            </a:r>
            <a:r>
              <a:rPr lang="en-US" altLang="ko-KR" sz="2000" dirty="0"/>
              <a:t>Open API)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500" b="1" dirty="0"/>
              <a:t>라이브러리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 프로그램 개발을 위해 필요한 기능을 모아 놓은 소프트웨어</a:t>
            </a:r>
            <a:endParaRPr lang="en-US" altLang="ko-KR" sz="2000" dirty="0"/>
          </a:p>
          <a:p>
            <a:r>
              <a:rPr lang="en-US" altLang="ko-KR" sz="2000" dirty="0"/>
              <a:t>(ex. requests, bs4) </a:t>
            </a:r>
          </a:p>
          <a:p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500" b="1" dirty="0"/>
              <a:t>프레임워크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ko-KR" altLang="en-US" sz="2000" dirty="0"/>
              <a:t>응용프로그램이나 소프트웨어의 솔루션 개발을 수월하게 하기 위해 제공된 소프트웨어 환경</a:t>
            </a:r>
          </a:p>
          <a:p>
            <a:r>
              <a:rPr lang="en-US" altLang="ko-KR" sz="2000" dirty="0"/>
              <a:t>(ex. Django, Spring)</a:t>
            </a:r>
            <a:endParaRPr lang="en" altLang="ko-KR" sz="2000" dirty="0"/>
          </a:p>
          <a:p>
            <a:endParaRPr kumimoji="1" lang="ko-KR" altLang="en-US" sz="2000"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29B4EA4D-7B60-5E1E-FA70-45C77B519955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0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Django </a:t>
            </a:r>
            <a:r>
              <a:rPr lang="ko-KR" altLang="en-US" sz="2400" b="1" dirty="0">
                <a:solidFill>
                  <a:schemeClr val="dk1"/>
                </a:solidFill>
              </a:rPr>
              <a:t>복습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41;p5">
            <a:extLst>
              <a:ext uri="{FF2B5EF4-FFF2-40B4-BE49-F238E27FC236}">
                <a16:creationId xmlns:a16="http://schemas.microsoft.com/office/drawing/2014/main" id="{62123662-547F-5541-AB0B-3471DBD7FFCE}"/>
              </a:ext>
            </a:extLst>
          </p:cNvPr>
          <p:cNvSpPr txBox="1"/>
          <p:nvPr/>
        </p:nvSpPr>
        <p:spPr>
          <a:xfrm>
            <a:off x="584056" y="766750"/>
            <a:ext cx="25223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기존 방식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DB0B9E-D52E-294E-BEC0-6D9A27F99485}"/>
              </a:ext>
            </a:extLst>
          </p:cNvPr>
          <p:cNvSpPr/>
          <p:nvPr/>
        </p:nvSpPr>
        <p:spPr>
          <a:xfrm>
            <a:off x="584056" y="1102760"/>
            <a:ext cx="101622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 err="1"/>
              <a:t>mkdir</a:t>
            </a:r>
            <a:r>
              <a:rPr lang="en" altLang="ko-KR" sz="2400" dirty="0"/>
              <a:t> session</a:t>
            </a:r>
            <a:r>
              <a:rPr lang="en-US" altLang="ko-KR" sz="2400" dirty="0"/>
              <a:t>13</a:t>
            </a:r>
            <a:r>
              <a:rPr lang="en" altLang="ko-KR" sz="2400" dirty="0"/>
              <a:t> 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br>
              <a:rPr lang="en" altLang="ko-KR" dirty="0"/>
            </a:br>
            <a:r>
              <a:rPr lang="en-US" altLang="ko-KR" sz="2400" dirty="0"/>
              <a:t>cd session13</a:t>
            </a:r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  <a:br>
              <a:rPr kumimoji="1" lang="en-US" altLang="ko-KR" sz="2000" dirty="0"/>
            </a:br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startapp</a:t>
            </a:r>
            <a:r>
              <a:rPr kumimoji="1" lang="en-US" altLang="ko-KR" sz="2400" dirty="0"/>
              <a:t> {app} </a:t>
            </a:r>
            <a:r>
              <a:rPr kumimoji="1" lang="en-US" altLang="ko-KR" dirty="0"/>
              <a:t>		</a:t>
            </a:r>
            <a:r>
              <a:rPr lang="ko-KR" altLang="en-US" dirty="0">
                <a:solidFill>
                  <a:srgbClr val="7F7F7F"/>
                </a:solidFill>
              </a:rPr>
              <a:t>프로젝트 폴더 내에 장고 앱 생성</a:t>
            </a:r>
            <a:endParaRPr lang="en-US" altLang="ko-KR" dirty="0">
              <a:solidFill>
                <a:srgbClr val="7F7F7F"/>
              </a:solidFill>
            </a:endParaRPr>
          </a:p>
          <a:p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</a:rPr>
              <a:t>settings.py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내의 </a:t>
            </a:r>
            <a:r>
              <a:rPr lang="en" altLang="ko-KR" sz="1800" dirty="0">
                <a:solidFill>
                  <a:schemeClr val="bg1">
                    <a:lumMod val="50000"/>
                  </a:schemeClr>
                </a:solidFill>
              </a:rPr>
              <a:t>INSTALLED_APPS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에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‘{app}’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추가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, TIME_ZONE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 'Asia/Seoul’</a:t>
            </a: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makemigrations</a:t>
            </a:r>
            <a:r>
              <a:rPr kumimoji="1" lang="en-US" altLang="ko-KR" sz="2400" dirty="0"/>
              <a:t>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migrations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만들기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chemeClr val="accent3">
                    <a:lumMod val="75000"/>
                  </a:schemeClr>
                </a:solidFill>
              </a:rPr>
              <a:t>DB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에 반영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chemeClr val="accent3">
                    <a:lumMod val="75000"/>
                  </a:schemeClr>
                </a:solidFill>
              </a:rPr>
              <a:t>관리자 계정 생성</a:t>
            </a:r>
            <a:endParaRPr kumimoji="1" lang="en-US" altLang="ko-KR" sz="15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endParaRPr kumimoji="1" lang="en-US" altLang="ko-KR" sz="1800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kumimoji="1" lang="en-US" altLang="ko-KR" sz="1800" dirty="0">
                <a:solidFill>
                  <a:srgbClr val="A5A5A5">
                    <a:lumMod val="75000"/>
                  </a:srgbClr>
                </a:solidFill>
              </a:rPr>
              <a:t>MTV</a:t>
            </a:r>
            <a:r>
              <a:rPr kumimoji="1" lang="ko-KR" altLang="en-US" sz="1800" dirty="0">
                <a:solidFill>
                  <a:srgbClr val="A5A5A5">
                    <a:lumMod val="75000"/>
                  </a:srgbClr>
                </a:solidFill>
              </a:rPr>
              <a:t>순으로 개발 시작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333A3F36-E785-366A-52AC-2C7E0ADB7D34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23CF8-8626-5FCE-0EC4-92BE8B9825ED}"/>
              </a:ext>
            </a:extLst>
          </p:cNvPr>
          <p:cNvSpPr txBox="1"/>
          <p:nvPr/>
        </p:nvSpPr>
        <p:spPr>
          <a:xfrm>
            <a:off x="9028570" y="73595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800" dirty="0">
                <a:solidFill>
                  <a:srgbClr val="FF0000"/>
                </a:solidFill>
              </a:rPr>
              <a:t>아직</a:t>
            </a:r>
            <a:r>
              <a:rPr kumimoji="1" lang="ko-KR" altLang="en-US" sz="1800" dirty="0">
                <a:solidFill>
                  <a:srgbClr val="FF0000"/>
                </a:solidFill>
              </a:rPr>
              <a:t> </a:t>
            </a:r>
            <a:r>
              <a:rPr kumimoji="1" lang="ko-Kore-KR" altLang="en-US" sz="1800" dirty="0">
                <a:solidFill>
                  <a:srgbClr val="FF0000"/>
                </a:solidFill>
              </a:rPr>
              <a:t>따라하지</a:t>
            </a:r>
            <a:r>
              <a:rPr kumimoji="1" lang="ko-KR" altLang="en-US" sz="1800" dirty="0">
                <a:solidFill>
                  <a:srgbClr val="FF0000"/>
                </a:solidFill>
              </a:rPr>
              <a:t> 마세요</a:t>
            </a:r>
            <a:r>
              <a:rPr kumimoji="1" lang="en-US" altLang="ko-KR" sz="1800" dirty="0">
                <a:solidFill>
                  <a:srgbClr val="FF0000"/>
                </a:solidFill>
              </a:rPr>
              <a:t>!</a:t>
            </a:r>
            <a:endParaRPr kumimoji="1" lang="ko-Kore-KR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3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31317-517A-6843-A0B3-DA1491B6D736}"/>
              </a:ext>
            </a:extLst>
          </p:cNvPr>
          <p:cNvSpPr txBox="1"/>
          <p:nvPr/>
        </p:nvSpPr>
        <p:spPr>
          <a:xfrm>
            <a:off x="756138" y="1261047"/>
            <a:ext cx="112200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u="sng" dirty="0">
                <a:solidFill>
                  <a:srgbClr val="FF0000"/>
                </a:solidFill>
              </a:rPr>
              <a:t>Django</a:t>
            </a:r>
            <a:r>
              <a:rPr kumimoji="1" lang="ko-KR" altLang="en-US" sz="3000" b="1" u="sng" dirty="0">
                <a:solidFill>
                  <a:srgbClr val="FF0000"/>
                </a:solidFill>
              </a:rPr>
              <a:t>는 보통 하나의 </a:t>
            </a:r>
            <a:r>
              <a:rPr kumimoji="1" lang="en-US" altLang="ko-KR" sz="3000" b="1" u="sng" dirty="0">
                <a:solidFill>
                  <a:srgbClr val="FF0000"/>
                </a:solidFill>
              </a:rPr>
              <a:t>Project</a:t>
            </a:r>
            <a:r>
              <a:rPr kumimoji="1" lang="ko-KR" altLang="en-US" sz="3000" b="1" u="sng" dirty="0">
                <a:solidFill>
                  <a:srgbClr val="FF0000"/>
                </a:solidFill>
              </a:rPr>
              <a:t>와 여러 개의 </a:t>
            </a:r>
            <a:r>
              <a:rPr kumimoji="1" lang="en-US" altLang="ko-KR" sz="3000" b="1" u="sng" dirty="0">
                <a:solidFill>
                  <a:srgbClr val="FF0000"/>
                </a:solidFill>
              </a:rPr>
              <a:t>App</a:t>
            </a:r>
            <a:r>
              <a:rPr kumimoji="1" lang="ko-KR" altLang="en-US" sz="3000" b="1" u="sng" dirty="0" err="1">
                <a:solidFill>
                  <a:srgbClr val="FF0000"/>
                </a:solidFill>
              </a:rPr>
              <a:t>으로</a:t>
            </a:r>
            <a:r>
              <a:rPr kumimoji="1" lang="ko-KR" altLang="en-US" sz="3000" b="1" u="sng" dirty="0">
                <a:solidFill>
                  <a:srgbClr val="FF0000"/>
                </a:solidFill>
              </a:rPr>
              <a:t> 구성됩니다</a:t>
            </a:r>
            <a:r>
              <a:rPr kumimoji="1" lang="en-US" altLang="ko-KR" sz="3000" b="1" u="sng" dirty="0">
                <a:solidFill>
                  <a:srgbClr val="FF0000"/>
                </a:solidFill>
              </a:rPr>
              <a:t>.</a:t>
            </a:r>
            <a:endParaRPr kumimoji="1" lang="ko-KR" altLang="en-US" sz="3000" b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BA44C-17EC-7046-B475-6FF88E2E3C1F}"/>
              </a:ext>
            </a:extLst>
          </p:cNvPr>
          <p:cNvSpPr txBox="1"/>
          <p:nvPr/>
        </p:nvSpPr>
        <p:spPr>
          <a:xfrm>
            <a:off x="584056" y="2240099"/>
            <a:ext cx="1139211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/>
              <a:t>Project</a:t>
            </a:r>
          </a:p>
          <a:p>
            <a:r>
              <a:rPr kumimoji="1" lang="ko-KR" altLang="en-US" sz="2000" dirty="0"/>
              <a:t>프로젝트의 환경설정 </a:t>
            </a:r>
            <a:endParaRPr kumimoji="1" lang="en-US" altLang="ko-KR" sz="2000" dirty="0"/>
          </a:p>
          <a:p>
            <a:r>
              <a:rPr kumimoji="1" lang="ko-KR" altLang="en-US" sz="2000" dirty="0"/>
              <a:t>여러 </a:t>
            </a:r>
            <a:r>
              <a:rPr kumimoji="1" lang="en-US" altLang="ko-KR" sz="2000" dirty="0"/>
              <a:t>app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구성되어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500" b="1" dirty="0"/>
              <a:t>App</a:t>
            </a:r>
          </a:p>
          <a:p>
            <a:r>
              <a:rPr kumimoji="1" lang="ko-KR" altLang="en-US" sz="2000" dirty="0"/>
              <a:t>특정 동작을 하는 웹 어플리케이션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회원 관리 시스템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블로그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투표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to do list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1800" dirty="0"/>
              <a:t>App</a:t>
            </a:r>
            <a:r>
              <a:rPr kumimoji="1" lang="ko-KR" altLang="en-US" sz="1800" dirty="0"/>
              <a:t>을 여러 개로 구성함으로써 가독성과 유지보수에서 이점을 얻을 수 있습니다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나중에 </a:t>
            </a:r>
            <a:r>
              <a:rPr kumimoji="1" lang="en-US" altLang="ko-KR" sz="1800" dirty="0"/>
              <a:t>app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project</a:t>
            </a:r>
            <a:r>
              <a:rPr kumimoji="1" lang="ko-KR" altLang="en-US" sz="1800" dirty="0"/>
              <a:t>의 이름을 변경 및 삭제하는 경우 까다로우니 미리 구조를 작성하고 개발하는 게 좋습니다</a:t>
            </a:r>
            <a:r>
              <a:rPr kumimoji="1" lang="en-US" altLang="ko-KR" sz="1800" dirty="0"/>
              <a:t>. </a:t>
            </a:r>
            <a:endParaRPr kumimoji="1" lang="ko-KR" altLang="en-US" sz="1800" dirty="0"/>
          </a:p>
        </p:txBody>
      </p:sp>
      <p:sp>
        <p:nvSpPr>
          <p:cNvPr id="9" name="Google Shape;141;p5">
            <a:extLst>
              <a:ext uri="{FF2B5EF4-FFF2-40B4-BE49-F238E27FC236}">
                <a16:creationId xmlns:a16="http://schemas.microsoft.com/office/drawing/2014/main" id="{1C774FB2-510F-724A-A58F-54991A15DDBC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D62603C5-FA17-DB06-CFBE-4AD011A6953E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691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4353-5EB3-464D-BCAF-6C342D46349E}"/>
              </a:ext>
            </a:extLst>
          </p:cNvPr>
          <p:cNvSpPr txBox="1"/>
          <p:nvPr/>
        </p:nvSpPr>
        <p:spPr>
          <a:xfrm>
            <a:off x="584056" y="1711870"/>
            <a:ext cx="84192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/>
              <a:t>accounts</a:t>
            </a:r>
          </a:p>
          <a:p>
            <a:r>
              <a:rPr kumimoji="1" lang="ko-KR" altLang="en-US" sz="2500" dirty="0"/>
              <a:t>회원 관련 부분 </a:t>
            </a:r>
            <a:endParaRPr kumimoji="1" lang="en-US" altLang="ko-KR" sz="2500" dirty="0"/>
          </a:p>
          <a:p>
            <a:r>
              <a:rPr kumimoji="1" lang="ko-KR" altLang="en-US" sz="2500" dirty="0"/>
              <a:t>회원가입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회원탈퇴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로그아웃</a:t>
            </a:r>
          </a:p>
          <a:p>
            <a:endParaRPr kumimoji="1" lang="en-US" altLang="ko-KR" sz="2500" dirty="0"/>
          </a:p>
          <a:p>
            <a:endParaRPr kumimoji="1" lang="en-US" altLang="ko-KR" sz="2500" dirty="0"/>
          </a:p>
          <a:p>
            <a:r>
              <a:rPr kumimoji="1" lang="en-US" altLang="ko-KR" sz="3000" b="1" dirty="0"/>
              <a:t>blog</a:t>
            </a:r>
          </a:p>
          <a:p>
            <a:r>
              <a:rPr kumimoji="1" lang="en-US" altLang="ko-KR" sz="2500" dirty="0"/>
              <a:t>CRUD</a:t>
            </a:r>
            <a:r>
              <a:rPr kumimoji="1" lang="ko-KR" altLang="en-US" sz="2500" dirty="0"/>
              <a:t>부분</a:t>
            </a:r>
            <a:endParaRPr kumimoji="1" lang="en-US" altLang="ko-KR" sz="2500" dirty="0"/>
          </a:p>
          <a:p>
            <a:r>
              <a:rPr kumimoji="1" lang="ko-KR" altLang="en-US" sz="2500" dirty="0"/>
              <a:t>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글 삭제 </a:t>
            </a:r>
            <a:endParaRPr kumimoji="1" lang="en-US" altLang="ko-KR" sz="2500" dirty="0"/>
          </a:p>
          <a:p>
            <a:r>
              <a:rPr kumimoji="1" lang="en-US" altLang="ko-KR" sz="2500" dirty="0"/>
              <a:t>+</a:t>
            </a:r>
            <a:r>
              <a:rPr kumimoji="1" lang="ko-KR" altLang="en-US" sz="2500" dirty="0"/>
              <a:t>댓글 작성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읽기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업데이트</a:t>
            </a:r>
            <a:r>
              <a:rPr kumimoji="1" lang="en-US" altLang="ko-KR" sz="2500" dirty="0"/>
              <a:t>,</a:t>
            </a:r>
            <a:r>
              <a:rPr kumimoji="1" lang="ko-KR" altLang="en-US" sz="2500" dirty="0"/>
              <a:t> 댓글 삭제</a:t>
            </a:r>
            <a:endParaRPr kumimoji="1" lang="en-US" altLang="ko-KR" sz="2500" dirty="0"/>
          </a:p>
        </p:txBody>
      </p:sp>
      <p:sp>
        <p:nvSpPr>
          <p:cNvPr id="17" name="Google Shape;138;p5">
            <a:extLst>
              <a:ext uri="{FF2B5EF4-FFF2-40B4-BE49-F238E27FC236}">
                <a16:creationId xmlns:a16="http://schemas.microsoft.com/office/drawing/2014/main" id="{01B43CD5-823D-757F-C638-0E286A774F2F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40;p5">
            <a:extLst>
              <a:ext uri="{FF2B5EF4-FFF2-40B4-BE49-F238E27FC236}">
                <a16:creationId xmlns:a16="http://schemas.microsoft.com/office/drawing/2014/main" id="{E7666887-52D1-196A-1B57-B76FC8891842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9" name="Google Shape;141;p5">
            <a:extLst>
              <a:ext uri="{FF2B5EF4-FFF2-40B4-BE49-F238E27FC236}">
                <a16:creationId xmlns:a16="http://schemas.microsoft.com/office/drawing/2014/main" id="{96E10434-080F-8D35-68FD-85DCC20EE4E5}"/>
              </a:ext>
            </a:extLst>
          </p:cNvPr>
          <p:cNvSpPr txBox="1"/>
          <p:nvPr/>
        </p:nvSpPr>
        <p:spPr>
          <a:xfrm>
            <a:off x="584056" y="766750"/>
            <a:ext cx="16438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7F7F7F"/>
                </a:solidFill>
              </a:rPr>
              <a:t>여러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 만들기</a:t>
            </a:r>
            <a:r>
              <a:rPr lang="en-US" b="1" dirty="0">
                <a:solidFill>
                  <a:srgbClr val="7F7F7F"/>
                </a:solidFill>
              </a:rPr>
              <a:t> </a:t>
            </a:r>
            <a:endParaRPr dirty="0"/>
          </a:p>
        </p:txBody>
      </p:sp>
      <p:sp>
        <p:nvSpPr>
          <p:cNvPr id="2" name="Google Shape;142;p5">
            <a:extLst>
              <a:ext uri="{FF2B5EF4-FFF2-40B4-BE49-F238E27FC236}">
                <a16:creationId xmlns:a16="http://schemas.microsoft.com/office/drawing/2014/main" id="{D911EC3B-547E-5E18-345E-B01BFCB8DC5B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640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B04C1-9A76-7A4E-99BD-C83FDAB49008}"/>
              </a:ext>
            </a:extLst>
          </p:cNvPr>
          <p:cNvSpPr/>
          <p:nvPr/>
        </p:nvSpPr>
        <p:spPr>
          <a:xfrm>
            <a:off x="584055" y="1405705"/>
            <a:ext cx="97993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 err="1"/>
              <a:t>mkdir</a:t>
            </a:r>
            <a:r>
              <a:rPr lang="en" altLang="ko-KR" sz="2400" dirty="0"/>
              <a:t> session</a:t>
            </a:r>
            <a:r>
              <a:rPr lang="en-US" altLang="ko-KR" sz="2400" dirty="0"/>
              <a:t>13</a:t>
            </a:r>
            <a:r>
              <a:rPr lang="en" altLang="ko-KR" dirty="0"/>
              <a:t>					</a:t>
            </a:r>
            <a:r>
              <a:rPr lang="ko-KR" altLang="en-US" dirty="0">
                <a:solidFill>
                  <a:srgbClr val="7F7F7F"/>
                </a:solidFill>
              </a:rPr>
              <a:t>작업할 폴더 생성 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lang="en-US" altLang="ko-KR" sz="2400" dirty="0"/>
              <a:t>cd session13						</a:t>
            </a:r>
            <a:r>
              <a:rPr lang="ko-KR" altLang="en-US" dirty="0">
                <a:solidFill>
                  <a:srgbClr val="7F7F7F"/>
                </a:solidFill>
              </a:rPr>
              <a:t>작업할 폴더 이동</a:t>
            </a:r>
            <a:endParaRPr lang="en-US" altLang="ko-KR" dirty="0"/>
          </a:p>
          <a:p>
            <a:r>
              <a:rPr lang="en" altLang="ko-KR" sz="2400" dirty="0" err="1"/>
              <a:t>pipenv</a:t>
            </a:r>
            <a:r>
              <a:rPr lang="en" altLang="ko-KR" sz="2400" dirty="0"/>
              <a:t> shell</a:t>
            </a:r>
            <a:r>
              <a:rPr lang="en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		</a:t>
            </a:r>
            <a:r>
              <a:rPr lang="ko-KR" altLang="en-US" dirty="0">
                <a:solidFill>
                  <a:srgbClr val="7F7F7F"/>
                </a:solidFill>
              </a:rPr>
              <a:t>가상환경 생성</a:t>
            </a:r>
            <a:endParaRPr lang="en" altLang="ko-KR" dirty="0"/>
          </a:p>
          <a:p>
            <a:r>
              <a:rPr kumimoji="1" lang="en-US" altLang="ko-KR" sz="2400" dirty="0" err="1"/>
              <a:t>pipenv</a:t>
            </a:r>
            <a:r>
              <a:rPr kumimoji="1" lang="en-US" altLang="ko-KR" sz="2400" dirty="0"/>
              <a:t> install </a:t>
            </a:r>
            <a:r>
              <a:rPr kumimoji="1" lang="en-US" altLang="ko-KR" sz="2400" dirty="0" err="1"/>
              <a:t>django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		</a:t>
            </a:r>
            <a:r>
              <a:rPr lang="ko-KR" altLang="en-US" dirty="0">
                <a:solidFill>
                  <a:srgbClr val="7F7F7F"/>
                </a:solidFill>
              </a:rPr>
              <a:t>가상환경 내에 </a:t>
            </a:r>
            <a:r>
              <a:rPr lang="en-US" altLang="ko-KR" dirty="0">
                <a:solidFill>
                  <a:srgbClr val="7F7F7F"/>
                </a:solidFill>
              </a:rPr>
              <a:t>Django </a:t>
            </a:r>
            <a:r>
              <a:rPr lang="ko-KR" altLang="en-US" dirty="0">
                <a:solidFill>
                  <a:srgbClr val="7F7F7F"/>
                </a:solidFill>
              </a:rPr>
              <a:t>패키지 설치 </a:t>
            </a:r>
            <a:endParaRPr kumimoji="1" lang="en-US" altLang="ko-KR" dirty="0"/>
          </a:p>
          <a:p>
            <a:r>
              <a:rPr kumimoji="1" lang="en-US" altLang="ko-KR" sz="2400" dirty="0" err="1"/>
              <a:t>django</a:t>
            </a:r>
            <a:r>
              <a:rPr kumimoji="1" lang="en-US" altLang="ko-KR" sz="2400" dirty="0"/>
              <a:t>-admin </a:t>
            </a:r>
            <a:r>
              <a:rPr kumimoji="1" lang="en-US" altLang="ko-KR" sz="2400" dirty="0" err="1"/>
              <a:t>startproject</a:t>
            </a:r>
            <a:r>
              <a:rPr kumimoji="1" lang="en-US" altLang="ko-KR" sz="2400" dirty="0"/>
              <a:t> {project}</a:t>
            </a:r>
            <a:r>
              <a:rPr kumimoji="1" lang="en-US" altLang="ko-KR" dirty="0"/>
              <a:t>	</a:t>
            </a:r>
            <a:r>
              <a:rPr lang="ko-KR" altLang="en-US" dirty="0">
                <a:solidFill>
                  <a:srgbClr val="7F7F7F"/>
                </a:solidFill>
              </a:rPr>
              <a:t> </a:t>
            </a:r>
            <a:r>
              <a:rPr lang="en-US" altLang="ko-KR" dirty="0">
                <a:solidFill>
                  <a:srgbClr val="7F7F7F"/>
                </a:solidFill>
              </a:rPr>
              <a:t>	</a:t>
            </a:r>
            <a:r>
              <a:rPr lang="ko-KR" altLang="en-US" dirty="0">
                <a:solidFill>
                  <a:srgbClr val="7F7F7F"/>
                </a:solidFill>
              </a:rPr>
              <a:t>장고 프로젝트 생성 </a:t>
            </a:r>
            <a:r>
              <a:rPr lang="en-US" altLang="ko-KR" dirty="0">
                <a:solidFill>
                  <a:srgbClr val="7F7F7F"/>
                </a:solidFill>
              </a:rPr>
              <a:t>&amp;</a:t>
            </a:r>
            <a:r>
              <a:rPr lang="ko-KR" altLang="en-US" dirty="0">
                <a:solidFill>
                  <a:srgbClr val="7F7F7F"/>
                </a:solidFill>
              </a:rPr>
              <a:t> 이동</a:t>
            </a:r>
            <a:endParaRPr lang="en-US" altLang="ko-KR" dirty="0">
              <a:solidFill>
                <a:srgbClr val="7F7F7F"/>
              </a:solidFill>
            </a:endParaRPr>
          </a:p>
          <a:p>
            <a:r>
              <a:rPr kumimoji="1" lang="en-US" altLang="ko-KR" sz="2400" dirty="0"/>
              <a:t>cd {project}</a:t>
            </a:r>
          </a:p>
          <a:p>
            <a:pPr lvl="0"/>
            <a:r>
              <a:rPr kumimoji="1" lang="en-US" altLang="ko-KR" sz="2400" dirty="0"/>
              <a:t>code .							</a:t>
            </a:r>
            <a:r>
              <a:rPr lang="en-US" altLang="ko-KR" dirty="0" err="1">
                <a:solidFill>
                  <a:srgbClr val="7F7F7F"/>
                </a:solidFill>
              </a:rPr>
              <a:t>vscode</a:t>
            </a:r>
            <a:r>
              <a:rPr lang="en-US" altLang="ko-KR" dirty="0">
                <a:solidFill>
                  <a:srgbClr val="7F7F7F"/>
                </a:solidFill>
              </a:rPr>
              <a:t> </a:t>
            </a:r>
            <a:r>
              <a:rPr lang="ko-KR" altLang="en-US" dirty="0">
                <a:solidFill>
                  <a:srgbClr val="7F7F7F"/>
                </a:solidFill>
              </a:rPr>
              <a:t>열기</a:t>
            </a:r>
            <a:endParaRPr kumimoji="1" lang="en-US" altLang="ko-KR" dirty="0">
              <a:solidFill>
                <a:srgbClr val="E7E6E6">
                  <a:lumMod val="90000"/>
                </a:srgbClr>
              </a:solidFill>
            </a:endParaRPr>
          </a:p>
          <a:p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showmigrations</a:t>
            </a:r>
            <a:r>
              <a:rPr kumimoji="1" lang="en-US" altLang="ko-KR" sz="2400" dirty="0"/>
              <a:t>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마이그레이션 확인</a:t>
            </a:r>
            <a:endParaRPr lang="en-US" altLang="ko-KR" dirty="0">
              <a:solidFill>
                <a:srgbClr val="7F7F7F"/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migrate				</a:t>
            </a:r>
            <a:r>
              <a:rPr kumimoji="1" lang="en-US" altLang="ko-KR" sz="1500" dirty="0">
                <a:solidFill>
                  <a:srgbClr val="A5A5A5">
                    <a:lumMod val="75000"/>
                  </a:srgbClr>
                </a:solidFill>
              </a:rPr>
              <a:t>DB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에 반영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createsuperuser</a:t>
            </a:r>
            <a:r>
              <a:rPr kumimoji="1" lang="en-US" altLang="ko-KR" sz="2400" dirty="0"/>
              <a:t> 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관리자 계정 생성</a:t>
            </a:r>
            <a:endParaRPr kumimoji="1" lang="en-US" altLang="ko-KR" sz="1500" dirty="0">
              <a:solidFill>
                <a:srgbClr val="A5A5A5">
                  <a:lumMod val="75000"/>
                </a:srgbClr>
              </a:solidFill>
            </a:endParaRPr>
          </a:p>
          <a:p>
            <a:pPr lvl="0"/>
            <a:r>
              <a:rPr kumimoji="1" lang="en-US" altLang="ko-KR" sz="2400" dirty="0"/>
              <a:t>python </a:t>
            </a:r>
            <a:r>
              <a:rPr kumimoji="1" lang="en-US" altLang="ko-KR" sz="2400" dirty="0" err="1"/>
              <a:t>manage.py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runserver</a:t>
            </a:r>
            <a:r>
              <a:rPr kumimoji="1" lang="en-US" altLang="ko-KR" sz="2400" dirty="0"/>
              <a:t>			</a:t>
            </a:r>
            <a:r>
              <a:rPr kumimoji="1" lang="ko-KR" altLang="en-US" sz="1500" dirty="0">
                <a:solidFill>
                  <a:srgbClr val="A5A5A5">
                    <a:lumMod val="75000"/>
                  </a:srgbClr>
                </a:solidFill>
              </a:rPr>
              <a:t>로컬 서버에서 장고 서버 실행</a:t>
            </a:r>
            <a:endParaRPr kumimoji="1" lang="ko-KR" altLang="en-US" sz="1500" dirty="0"/>
          </a:p>
        </p:txBody>
      </p:sp>
      <p:sp>
        <p:nvSpPr>
          <p:cNvPr id="9" name="Google Shape;138;p5">
            <a:extLst>
              <a:ext uri="{FF2B5EF4-FFF2-40B4-BE49-F238E27FC236}">
                <a16:creationId xmlns:a16="http://schemas.microsoft.com/office/drawing/2014/main" id="{DE06EDE5-FAEC-F4A3-6FDE-8FD0091F31F7}"/>
              </a:ext>
            </a:extLst>
          </p:cNvPr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40;p5">
            <a:extLst>
              <a:ext uri="{FF2B5EF4-FFF2-40B4-BE49-F238E27FC236}">
                <a16:creationId xmlns:a16="http://schemas.microsoft.com/office/drawing/2014/main" id="{D9B68815-D234-6190-2DED-C1971D65C98B}"/>
              </a:ext>
            </a:extLst>
          </p:cNvPr>
          <p:cNvSpPr txBox="1"/>
          <p:nvPr/>
        </p:nvSpPr>
        <p:spPr>
          <a:xfrm>
            <a:off x="584056" y="305085"/>
            <a:ext cx="21469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C000"/>
                </a:solidFill>
              </a:rPr>
              <a:t>Django </a:t>
            </a:r>
            <a:r>
              <a:rPr lang="ko-KR" altLang="en-US" sz="2400" b="1" dirty="0">
                <a:solidFill>
                  <a:srgbClr val="FFC000"/>
                </a:solidFill>
              </a:rPr>
              <a:t>심화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1" name="Google Shape;141;p5">
            <a:extLst>
              <a:ext uri="{FF2B5EF4-FFF2-40B4-BE49-F238E27FC236}">
                <a16:creationId xmlns:a16="http://schemas.microsoft.com/office/drawing/2014/main" id="{E2B8CBA1-8286-56C5-3689-9B8CA341BB83}"/>
              </a:ext>
            </a:extLst>
          </p:cNvPr>
          <p:cNvSpPr txBox="1"/>
          <p:nvPr/>
        </p:nvSpPr>
        <p:spPr>
          <a:xfrm>
            <a:off x="584055" y="766750"/>
            <a:ext cx="287951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7F7F7F"/>
                </a:solidFill>
              </a:rPr>
              <a:t>Project</a:t>
            </a:r>
            <a:r>
              <a:rPr lang="ko-KR" altLang="en-US" b="1" dirty="0">
                <a:solidFill>
                  <a:srgbClr val="7F7F7F"/>
                </a:solidFill>
              </a:rPr>
              <a:t>와 </a:t>
            </a:r>
            <a:r>
              <a:rPr lang="en-US" altLang="ko-KR" b="1" dirty="0">
                <a:solidFill>
                  <a:srgbClr val="7F7F7F"/>
                </a:solidFill>
              </a:rPr>
              <a:t>App</a:t>
            </a:r>
            <a:r>
              <a:rPr lang="ko-KR" altLang="en-US" b="1" dirty="0">
                <a:solidFill>
                  <a:srgbClr val="7F7F7F"/>
                </a:solidFill>
              </a:rPr>
              <a:t>을 나눠서 해봅시다</a:t>
            </a:r>
            <a:r>
              <a:rPr lang="en-US" altLang="ko-KR" b="1" dirty="0">
                <a:solidFill>
                  <a:srgbClr val="7F7F7F"/>
                </a:solidFill>
              </a:rPr>
              <a:t>!</a:t>
            </a:r>
            <a:endParaRPr dirty="0"/>
          </a:p>
        </p:txBody>
      </p:sp>
      <p:sp>
        <p:nvSpPr>
          <p:cNvPr id="3" name="Google Shape;142;p5">
            <a:extLst>
              <a:ext uri="{FF2B5EF4-FFF2-40B4-BE49-F238E27FC236}">
                <a16:creationId xmlns:a16="http://schemas.microsoft.com/office/drawing/2014/main" id="{85AA5896-41CF-D1F0-E05C-E359A0D6C4A1}"/>
              </a:ext>
            </a:extLst>
          </p:cNvPr>
          <p:cNvSpPr txBox="1"/>
          <p:nvPr/>
        </p:nvSpPr>
        <p:spPr>
          <a:xfrm>
            <a:off x="270995" y="6365739"/>
            <a:ext cx="130728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ko-KR" b="1" dirty="0">
                <a:solidFill>
                  <a:srgbClr val="7F7F7F"/>
                </a:solidFill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986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11062</TotalTime>
  <Words>5433</Words>
  <Application>Microsoft Macintosh PowerPoint</Application>
  <PresentationFormat>와이드스크린</PresentationFormat>
  <Paragraphs>800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D2Coding</vt:lpstr>
      <vt:lpstr>Malgun Gothic</vt:lpstr>
      <vt:lpstr>Malgun Gothic</vt:lpstr>
      <vt:lpstr>NanumSquareR</vt:lpstr>
      <vt:lpstr>Noto Sans KR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YeongBeom</dc:creator>
  <cp:lastModifiedBy>김범진[ 학부재학 / 보건환경융합과학부 ]</cp:lastModifiedBy>
  <cp:revision>252</cp:revision>
  <dcterms:created xsi:type="dcterms:W3CDTF">2021-01-16T07:18:29Z</dcterms:created>
  <dcterms:modified xsi:type="dcterms:W3CDTF">2023-05-01T07:04:09Z</dcterms:modified>
</cp:coreProperties>
</file>